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comments/comment1.xml" ContentType="application/vnd.openxmlformats-officedocument.presentationml.comment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rma.shikha105@outlook.com" initials="v" lastIdx="2" clrIdx="0">
    <p:extLst>
      <p:ext uri="{19B8F6BF-5375-455C-9EA6-DF929625EA0E}">
        <p15:presenceInfo xmlns="" xmlns:p15="http://schemas.microsoft.com/office/powerpoint/2012/main" userId="b33655445c5b26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7" autoAdjust="0"/>
    <p:restoredTop sz="94660"/>
  </p:normalViewPr>
  <p:slideViewPr>
    <p:cSldViewPr snapToGrid="0">
      <p:cViewPr varScale="1">
        <p:scale>
          <a:sx n="44" d="100"/>
          <a:sy n="44" d="100"/>
        </p:scale>
        <p:origin x="-228" y="-10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6T22:18:23.479" idx="2">
    <p:pos x="10" y="10"/>
    <p:text/>
    <p:extLst>
      <p:ext uri="{C676402C-5697-4E1C-873F-D02D1690AC5C}">
        <p15:threadingInfo xmlns=""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F6339-F5C5-470D-8715-2F44AAB4B966}" type="slidenum">
              <a:rPr lang="en-IN" smtClean="0"/>
              <a:pPr/>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94550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2797774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23421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F6339-F5C5-470D-8715-2F44AAB4B966}" type="slidenum">
              <a:rPr lang="en-IN" smtClean="0"/>
              <a:pPr/>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 xmlns:p14="http://schemas.microsoft.com/office/powerpoint/2010/main" val="3285607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2409839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F6339-F5C5-470D-8715-2F44AAB4B966}" type="slidenum">
              <a:rPr lang="en-IN" smtClean="0"/>
              <a:pPr/>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 xmlns:p14="http://schemas.microsoft.com/office/powerpoint/2010/main" val="2938339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3684166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2138554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126560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229060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1377775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229182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1979500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137391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187641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2093450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7FAC5E-2D71-4068-BC58-8EA24D2F3D64}" type="datetimeFigureOut">
              <a:rPr lang="en-IN" smtClean="0"/>
              <a:pPr/>
              <a:t>25-11-2021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642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E7FAC5E-2D71-4068-BC58-8EA24D2F3D64}" type="datetimeFigureOut">
              <a:rPr lang="en-IN" smtClean="0"/>
              <a:pPr/>
              <a:t>25-11-2021</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2AF6339-F5C5-470D-8715-2F44AAB4B966}" type="slidenum">
              <a:rPr lang="en-IN" smtClean="0"/>
              <a:pPr/>
              <a:t>‹#›</a:t>
            </a:fld>
            <a:endParaRPr lang="en-IN"/>
          </a:p>
        </p:txBody>
      </p:sp>
    </p:spTree>
    <p:extLst>
      <p:ext uri="{BB962C8B-B14F-4D97-AF65-F5344CB8AC3E}">
        <p14:creationId xmlns="" xmlns:p14="http://schemas.microsoft.com/office/powerpoint/2010/main" val="389209184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9" name="Rectangle 27">
            <a:extLst>
              <a:ext uri="{FF2B5EF4-FFF2-40B4-BE49-F238E27FC236}">
                <a16:creationId xmlns="" xmlns:a16="http://schemas.microsoft.com/office/drawing/2014/main" id="{7A675F33-98AF-4B83-A3BB-0780A23145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75" y="0"/>
            <a:ext cx="12192000" cy="6858000"/>
          </a:xfrm>
          <a:prstGeom prst="rect">
            <a:avLst/>
          </a:prstGeom>
          <a:gradFill>
            <a:gsLst>
              <a:gs pos="10000">
                <a:schemeClr val="bg1">
                  <a:tint val="97000"/>
                  <a:hueMod val="92000"/>
                  <a:satMod val="169000"/>
                  <a:lumMod val="164000"/>
                </a:schemeClr>
              </a:gs>
              <a:gs pos="100000">
                <a:schemeClr val="bg1">
                  <a:shade val="96000"/>
                  <a:satMod val="120000"/>
                  <a:lumMod val="90000"/>
                </a:schemeClr>
              </a:gs>
            </a:gsLst>
            <a:lin ang="612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 xmlns:a16="http://schemas.microsoft.com/office/drawing/2014/main" id="{57042B94-E554-4887-AD44-0DAD32416044}"/>
              </a:ext>
            </a:extLst>
          </p:cNvPr>
          <p:cNvPicPr>
            <a:picLocks noChangeAspect="1"/>
          </p:cNvPicPr>
          <p:nvPr/>
        </p:nvPicPr>
        <p:blipFill rotWithShape="1">
          <a:blip r:embed="rId2">
            <a:alphaModFix amt="25000"/>
          </a:blip>
          <a:srcRect b="15730"/>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09859716-9E7D-4F09-A299-14DE54629D83}"/>
              </a:ext>
            </a:extLst>
          </p:cNvPr>
          <p:cNvSpPr>
            <a:spLocks noGrp="1"/>
          </p:cNvSpPr>
          <p:nvPr>
            <p:ph type="ctrTitle"/>
          </p:nvPr>
        </p:nvSpPr>
        <p:spPr>
          <a:xfrm>
            <a:off x="684212" y="685799"/>
            <a:ext cx="8001000" cy="2971801"/>
          </a:xfrm>
        </p:spPr>
        <p:txBody>
          <a:bodyPr>
            <a:normAutofit/>
          </a:bodyPr>
          <a:lstStyle/>
          <a:p>
            <a:r>
              <a:rPr lang="en-IN"/>
              <a:t>Micro Credit Defaulter project</a:t>
            </a:r>
          </a:p>
        </p:txBody>
      </p:sp>
      <p:sp>
        <p:nvSpPr>
          <p:cNvPr id="3" name="Subtitle 2">
            <a:extLst>
              <a:ext uri="{FF2B5EF4-FFF2-40B4-BE49-F238E27FC236}">
                <a16:creationId xmlns="" xmlns:a16="http://schemas.microsoft.com/office/drawing/2014/main" id="{1F80CCAD-0991-4A80-AEB0-1A937EF1C977}"/>
              </a:ext>
            </a:extLst>
          </p:cNvPr>
          <p:cNvSpPr>
            <a:spLocks noGrp="1"/>
          </p:cNvSpPr>
          <p:nvPr>
            <p:ph type="subTitle" idx="1"/>
          </p:nvPr>
        </p:nvSpPr>
        <p:spPr>
          <a:xfrm>
            <a:off x="684212" y="3843867"/>
            <a:ext cx="6400800" cy="1947333"/>
          </a:xfrm>
        </p:spPr>
        <p:txBody>
          <a:bodyPr>
            <a:normAutofit/>
          </a:bodyPr>
          <a:lstStyle/>
          <a:p>
            <a:endParaRPr lang="en-IN" dirty="0">
              <a:solidFill>
                <a:schemeClr val="tx1"/>
              </a:solidFill>
            </a:endParaRPr>
          </a:p>
          <a:p>
            <a:r>
              <a:rPr lang="en-IN" dirty="0">
                <a:solidFill>
                  <a:schemeClr val="tx1"/>
                </a:solidFill>
              </a:rPr>
              <a:t>Submitted By :</a:t>
            </a:r>
          </a:p>
          <a:p>
            <a:r>
              <a:rPr lang="en-IN" smtClean="0">
                <a:solidFill>
                  <a:schemeClr val="tx1"/>
                </a:solidFill>
              </a:rPr>
              <a:t>SHANTANU</a:t>
            </a:r>
            <a:endParaRPr lang="en-IN" dirty="0">
              <a:solidFill>
                <a:schemeClr val="tx1"/>
              </a:solidFill>
            </a:endParaRPr>
          </a:p>
        </p:txBody>
      </p:sp>
      <p:grpSp>
        <p:nvGrpSpPr>
          <p:cNvPr id="40" name="Group 29">
            <a:extLst>
              <a:ext uri="{FF2B5EF4-FFF2-40B4-BE49-F238E27FC236}">
                <a16:creationId xmlns="" xmlns:a16="http://schemas.microsoft.com/office/drawing/2014/main" id="{EA75029C-64B9-41D0-9540-75846D4B04A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108170" y="9144"/>
            <a:ext cx="6080656" cy="6163733"/>
            <a:chOff x="6108170" y="8467"/>
            <a:chExt cx="6080656" cy="6163733"/>
          </a:xfrm>
        </p:grpSpPr>
        <p:cxnSp>
          <p:nvCxnSpPr>
            <p:cNvPr id="31" name="Straight Connector 30">
              <a:extLst>
                <a:ext uri="{FF2B5EF4-FFF2-40B4-BE49-F238E27FC236}">
                  <a16:creationId xmlns="" xmlns:a16="http://schemas.microsoft.com/office/drawing/2014/main" id="{4AF6B07A-A0CD-4593-B501-E1D50968C78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31">
              <a:extLst>
                <a:ext uri="{FF2B5EF4-FFF2-40B4-BE49-F238E27FC236}">
                  <a16:creationId xmlns="" xmlns:a16="http://schemas.microsoft.com/office/drawing/2014/main" id="{E1C2E537-D046-43E9-B78A-8D770E4C0FA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 xmlns:a16="http://schemas.microsoft.com/office/drawing/2014/main" id="{CF1ED42C-32AB-4AA5-B9D5-2ADF552B037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 xmlns:a16="http://schemas.microsoft.com/office/drawing/2014/main" id="{62B69715-83DD-4F53-8564-D95D5D238DA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 xmlns:a16="http://schemas.microsoft.com/office/drawing/2014/main" id="{25BC2EBE-B4C1-42F9-9914-0F430C0600A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 xmlns:p14="http://schemas.microsoft.com/office/powerpoint/2010/main" val="339359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 xmlns:a16="http://schemas.microsoft.com/office/drawing/2014/main" id="{4A66CB54-0131-4D87-AEC8-9E74BB0E4EA8}"/>
              </a:ext>
            </a:extLst>
          </p:cNvPr>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t="22445" r="8559" b="13484"/>
          <a:stretch/>
        </p:blipFill>
        <p:spPr>
          <a:xfrm>
            <a:off x="2504661" y="1391478"/>
            <a:ext cx="7195929" cy="5123621"/>
          </a:xfrm>
        </p:spPr>
      </p:pic>
      <p:sp>
        <p:nvSpPr>
          <p:cNvPr id="6" name="Text Placeholder 5">
            <a:extLst>
              <a:ext uri="{FF2B5EF4-FFF2-40B4-BE49-F238E27FC236}">
                <a16:creationId xmlns="" xmlns:a16="http://schemas.microsoft.com/office/drawing/2014/main" id="{22DCD2A1-D1F4-43AF-92A9-BA3D205CAAB9}"/>
              </a:ext>
            </a:extLst>
          </p:cNvPr>
          <p:cNvSpPr>
            <a:spLocks noGrp="1"/>
          </p:cNvSpPr>
          <p:nvPr>
            <p:ph type="body" sz="half" idx="2"/>
          </p:nvPr>
        </p:nvSpPr>
        <p:spPr>
          <a:xfrm>
            <a:off x="3633730" y="209586"/>
            <a:ext cx="5214662" cy="2091267"/>
          </a:xfrm>
        </p:spPr>
        <p:txBody>
          <a:bodyPr/>
          <a:lstStyle/>
          <a:p>
            <a:r>
              <a:rPr lang="en-US" dirty="0">
                <a:solidFill>
                  <a:schemeClr val="bg1">
                    <a:lumMod val="95000"/>
                    <a:lumOff val="5000"/>
                  </a:schemeClr>
                </a:solidFill>
              </a:rPr>
              <a:t>In the observation we can see that most of the users have taken 6 (Indonesian rupiah) to 30 (Indonesian rupiah) loans. Only Few users have taken loan of more than 30 (Indonesian rupiah)</a:t>
            </a:r>
            <a:endParaRPr lang="en-IN" dirty="0">
              <a:solidFill>
                <a:schemeClr val="bg1">
                  <a:lumMod val="95000"/>
                  <a:lumOff val="5000"/>
                </a:schemeClr>
              </a:solidFill>
            </a:endParaRPr>
          </a:p>
        </p:txBody>
      </p:sp>
    </p:spTree>
    <p:extLst>
      <p:ext uri="{BB962C8B-B14F-4D97-AF65-F5344CB8AC3E}">
        <p14:creationId xmlns="" xmlns:p14="http://schemas.microsoft.com/office/powerpoint/2010/main" val="2896243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graphical user interface&#10;&#10;Description automatically generated">
            <a:extLst>
              <a:ext uri="{FF2B5EF4-FFF2-40B4-BE49-F238E27FC236}">
                <a16:creationId xmlns="" xmlns:a16="http://schemas.microsoft.com/office/drawing/2014/main" id="{22ED102C-3F1F-4D06-9224-5A0F0F366F51}"/>
              </a:ext>
            </a:extLst>
          </p:cNvPr>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t="24123" r="9048" b="5813"/>
          <a:stretch/>
        </p:blipFill>
        <p:spPr>
          <a:xfrm>
            <a:off x="1808922" y="1202635"/>
            <a:ext cx="7866821" cy="5297556"/>
          </a:xfrm>
        </p:spPr>
      </p:pic>
      <p:sp>
        <p:nvSpPr>
          <p:cNvPr id="6" name="Text Placeholder 5">
            <a:extLst>
              <a:ext uri="{FF2B5EF4-FFF2-40B4-BE49-F238E27FC236}">
                <a16:creationId xmlns="" xmlns:a16="http://schemas.microsoft.com/office/drawing/2014/main" id="{EDFC2461-ECD1-4BDA-9FEB-C5E474A7AA78}"/>
              </a:ext>
            </a:extLst>
          </p:cNvPr>
          <p:cNvSpPr>
            <a:spLocks noGrp="1"/>
          </p:cNvSpPr>
          <p:nvPr>
            <p:ph type="body" sz="half" idx="2"/>
          </p:nvPr>
        </p:nvSpPr>
        <p:spPr>
          <a:xfrm>
            <a:off x="3238568" y="236881"/>
            <a:ext cx="5005940" cy="2091267"/>
          </a:xfrm>
        </p:spPr>
        <p:txBody>
          <a:bodyPr/>
          <a:lstStyle/>
          <a:p>
            <a:r>
              <a:rPr lang="en-IN" dirty="0">
                <a:solidFill>
                  <a:schemeClr val="bg1">
                    <a:lumMod val="95000"/>
                    <a:lumOff val="5000"/>
                  </a:schemeClr>
                </a:solidFill>
              </a:rPr>
              <a:t>As we can see  majority of users have paid back their loan of 6 (Indonesian Rupiah) and 12(Indonesian rupiah) within 5 days of time</a:t>
            </a:r>
          </a:p>
        </p:txBody>
      </p:sp>
    </p:spTree>
    <p:extLst>
      <p:ext uri="{BB962C8B-B14F-4D97-AF65-F5344CB8AC3E}">
        <p14:creationId xmlns="" xmlns:p14="http://schemas.microsoft.com/office/powerpoint/2010/main" val="3401696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 xmlns:a16="http://schemas.microsoft.com/office/drawing/2014/main" id="{76BD4F57-1B21-4A25-9817-D00D50A20B8A}"/>
              </a:ext>
            </a:extLst>
          </p:cNvPr>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l="1" t="21718" r="9878" b="12003"/>
          <a:stretch/>
        </p:blipFill>
        <p:spPr>
          <a:xfrm>
            <a:off x="1580322" y="1575352"/>
            <a:ext cx="8776252" cy="5083865"/>
          </a:xfrm>
        </p:spPr>
      </p:pic>
      <p:sp>
        <p:nvSpPr>
          <p:cNvPr id="6" name="Text Placeholder 5">
            <a:extLst>
              <a:ext uri="{FF2B5EF4-FFF2-40B4-BE49-F238E27FC236}">
                <a16:creationId xmlns="" xmlns:a16="http://schemas.microsoft.com/office/drawing/2014/main" id="{A26C1FE2-F1EA-4318-A374-401D09B66D5B}"/>
              </a:ext>
            </a:extLst>
          </p:cNvPr>
          <p:cNvSpPr>
            <a:spLocks noGrp="1"/>
          </p:cNvSpPr>
          <p:nvPr>
            <p:ph type="body" sz="half" idx="2"/>
          </p:nvPr>
        </p:nvSpPr>
        <p:spPr>
          <a:xfrm>
            <a:off x="2089702" y="306456"/>
            <a:ext cx="8012595" cy="2091267"/>
          </a:xfrm>
        </p:spPr>
        <p:txBody>
          <a:bodyPr/>
          <a:lstStyle/>
          <a:p>
            <a:r>
              <a:rPr lang="en-IN" dirty="0">
                <a:solidFill>
                  <a:schemeClr val="bg1">
                    <a:lumMod val="95000"/>
                    <a:lumOff val="5000"/>
                  </a:schemeClr>
                </a:solidFill>
              </a:rPr>
              <a:t>As we can see majority of people have recharge their main account with 770 and 1539 , very few users have </a:t>
            </a:r>
            <a:r>
              <a:rPr lang="en-IN" dirty="0" smtClean="0">
                <a:solidFill>
                  <a:schemeClr val="bg1">
                    <a:lumMod val="95000"/>
                    <a:lumOff val="5000"/>
                  </a:schemeClr>
                </a:solidFill>
              </a:rPr>
              <a:t> </a:t>
            </a:r>
            <a:r>
              <a:rPr lang="en-IN" dirty="0">
                <a:solidFill>
                  <a:schemeClr val="bg1">
                    <a:lumMod val="95000"/>
                    <a:lumOff val="5000"/>
                  </a:schemeClr>
                </a:solidFill>
              </a:rPr>
              <a:t>recharged their main account with more than 10,000 rupee</a:t>
            </a:r>
          </a:p>
        </p:txBody>
      </p:sp>
    </p:spTree>
    <p:extLst>
      <p:ext uri="{BB962C8B-B14F-4D97-AF65-F5344CB8AC3E}">
        <p14:creationId xmlns="" xmlns:p14="http://schemas.microsoft.com/office/powerpoint/2010/main" val="264715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graphical user interface&#10;&#10;Description automatically generated">
            <a:extLst>
              <a:ext uri="{FF2B5EF4-FFF2-40B4-BE49-F238E27FC236}">
                <a16:creationId xmlns="" xmlns:a16="http://schemas.microsoft.com/office/drawing/2014/main" id="{42B7196C-7F85-41D6-BFAA-64614EB70601}"/>
              </a:ext>
            </a:extLst>
          </p:cNvPr>
          <p:cNvPicPr>
            <a:picLocks noGrp="1" noChangeAspect="1"/>
          </p:cNvPicPr>
          <p:nvPr>
            <p:ph sz="half" idx="1"/>
          </p:nvPr>
        </p:nvPicPr>
        <p:blipFill rotWithShape="1">
          <a:blip r:embed="rId2">
            <a:extLst>
              <a:ext uri="{28A0092B-C50C-407E-A947-70E740481C1C}">
                <a14:useLocalDpi xmlns="" xmlns:a14="http://schemas.microsoft.com/office/drawing/2010/main" val="0"/>
              </a:ext>
            </a:extLst>
          </a:blip>
          <a:srcRect l="-1194" t="18147" r="15313" b="3987"/>
          <a:stretch/>
        </p:blipFill>
        <p:spPr>
          <a:xfrm>
            <a:off x="1679713" y="1585290"/>
            <a:ext cx="7618344" cy="4934780"/>
          </a:xfrm>
        </p:spPr>
      </p:pic>
      <p:sp>
        <p:nvSpPr>
          <p:cNvPr id="6" name="Content Placeholder 5">
            <a:extLst>
              <a:ext uri="{FF2B5EF4-FFF2-40B4-BE49-F238E27FC236}">
                <a16:creationId xmlns="" xmlns:a16="http://schemas.microsoft.com/office/drawing/2014/main" id="{9E093892-CE3C-48DD-94D5-D7C99BBB6184}"/>
              </a:ext>
            </a:extLst>
          </p:cNvPr>
          <p:cNvSpPr>
            <a:spLocks noGrp="1"/>
          </p:cNvSpPr>
          <p:nvPr>
            <p:ph sz="half" idx="2"/>
          </p:nvPr>
        </p:nvSpPr>
        <p:spPr>
          <a:xfrm>
            <a:off x="2448707" y="0"/>
            <a:ext cx="6635658" cy="1654864"/>
          </a:xfrm>
        </p:spPr>
        <p:txBody>
          <a:bodyPr/>
          <a:lstStyle/>
          <a:p>
            <a:r>
              <a:rPr lang="en-IN" dirty="0">
                <a:solidFill>
                  <a:schemeClr val="bg1">
                    <a:lumMod val="95000"/>
                    <a:lumOff val="5000"/>
                  </a:schemeClr>
                </a:solidFill>
              </a:rPr>
              <a:t>We can see that many outliers are present in the dataset. Further we will  try to Reduce Outliers in the dataset</a:t>
            </a:r>
          </a:p>
        </p:txBody>
      </p:sp>
    </p:spTree>
    <p:extLst>
      <p:ext uri="{BB962C8B-B14F-4D97-AF65-F5344CB8AC3E}">
        <p14:creationId xmlns="" xmlns:p14="http://schemas.microsoft.com/office/powerpoint/2010/main" val="1625561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able&#10;&#10;Description automatically generated">
            <a:extLst>
              <a:ext uri="{FF2B5EF4-FFF2-40B4-BE49-F238E27FC236}">
                <a16:creationId xmlns="" xmlns:a16="http://schemas.microsoft.com/office/drawing/2014/main" id="{C92F25F2-FFB7-4255-B7E5-16D1F8CECAAA}"/>
              </a:ext>
            </a:extLst>
          </p:cNvPr>
          <p:cNvPicPr>
            <a:picLocks noGrp="1" noChangeAspect="1"/>
          </p:cNvPicPr>
          <p:nvPr>
            <p:ph sz="half" idx="1"/>
          </p:nvPr>
        </p:nvPicPr>
        <p:blipFill rotWithShape="1">
          <a:blip r:embed="rId2">
            <a:extLst>
              <a:ext uri="{28A0092B-C50C-407E-A947-70E740481C1C}">
                <a14:useLocalDpi xmlns="" xmlns:a14="http://schemas.microsoft.com/office/drawing/2010/main" val="0"/>
              </a:ext>
            </a:extLst>
          </a:blip>
          <a:srcRect l="10501" t="36475" r="10181" b="20484"/>
          <a:stretch/>
        </p:blipFill>
        <p:spPr>
          <a:xfrm>
            <a:off x="571499" y="685800"/>
            <a:ext cx="5049079" cy="2514599"/>
          </a:xfrm>
        </p:spPr>
      </p:pic>
      <p:sp>
        <p:nvSpPr>
          <p:cNvPr id="6" name="Content Placeholder 5">
            <a:extLst>
              <a:ext uri="{FF2B5EF4-FFF2-40B4-BE49-F238E27FC236}">
                <a16:creationId xmlns="" xmlns:a16="http://schemas.microsoft.com/office/drawing/2014/main" id="{956C5C5D-4A22-42D9-8488-B650A48797F2}"/>
              </a:ext>
            </a:extLst>
          </p:cNvPr>
          <p:cNvSpPr>
            <a:spLocks noGrp="1"/>
          </p:cNvSpPr>
          <p:nvPr>
            <p:ph sz="half" idx="2"/>
          </p:nvPr>
        </p:nvSpPr>
        <p:spPr>
          <a:xfrm>
            <a:off x="5808133" y="685801"/>
            <a:ext cx="6337484" cy="3615266"/>
          </a:xfrm>
        </p:spPr>
        <p:txBody>
          <a:bodyPr>
            <a:normAutofit fontScale="70000" lnSpcReduction="20000"/>
          </a:bodyPr>
          <a:lstStyle/>
          <a:p>
            <a:r>
              <a:rPr lang="en-IN" sz="3200" b="1" u="sng" dirty="0">
                <a:solidFill>
                  <a:schemeClr val="bg1">
                    <a:lumMod val="95000"/>
                    <a:lumOff val="5000"/>
                  </a:schemeClr>
                </a:solidFill>
              </a:rPr>
              <a:t>Statistical Analysis</a:t>
            </a:r>
          </a:p>
          <a:p>
            <a:r>
              <a:rPr lang="en-US" dirty="0">
                <a:solidFill>
                  <a:srgbClr val="FFFF00"/>
                </a:solidFill>
              </a:rPr>
              <a:t>There are 209593 distinct micro-credit customers.</a:t>
            </a:r>
          </a:p>
          <a:p>
            <a:r>
              <a:rPr lang="en-US" dirty="0">
                <a:solidFill>
                  <a:srgbClr val="FFFF00"/>
                </a:solidFill>
              </a:rPr>
              <a:t>The average value for Number of days till last recharge of main account is 3755.84. The standard deviation is unusually large, max value being 998650.37.</a:t>
            </a:r>
          </a:p>
          <a:p>
            <a:r>
              <a:rPr lang="en-US" dirty="0">
                <a:solidFill>
                  <a:srgbClr val="FFFF00"/>
                </a:solidFill>
              </a:rPr>
              <a:t>The average value for Number of days till last recharge of data account is 3712.20. The standard deviation is unusually large, max value being 999171.80.</a:t>
            </a:r>
          </a:p>
          <a:p>
            <a:r>
              <a:rPr lang="en-US" dirty="0">
                <a:solidFill>
                  <a:srgbClr val="FFFF00"/>
                </a:solidFill>
              </a:rPr>
              <a:t>The average value for Number of times main account got recharge in last 30 days is 3.97 and the max value of recharge is 203.</a:t>
            </a:r>
          </a:p>
          <a:p>
            <a:r>
              <a:rPr lang="en-US" dirty="0">
                <a:solidFill>
                  <a:srgbClr val="FFFF00"/>
                </a:solidFill>
              </a:rPr>
              <a:t>The average value for number of times data account got recharge in last 30 days is 262.57. The standard deviation is high , </a:t>
            </a:r>
            <a:r>
              <a:rPr lang="en-US" dirty="0" err="1">
                <a:solidFill>
                  <a:srgbClr val="FFFF00"/>
                </a:solidFill>
              </a:rPr>
              <a:t>amx</a:t>
            </a:r>
            <a:r>
              <a:rPr lang="en-US" dirty="0">
                <a:solidFill>
                  <a:srgbClr val="FFFF00"/>
                </a:solidFill>
              </a:rPr>
              <a:t> value being 99914.44</a:t>
            </a:r>
          </a:p>
          <a:p>
            <a:r>
              <a:rPr lang="en-US" dirty="0">
                <a:solidFill>
                  <a:srgbClr val="FFFF00"/>
                </a:solidFill>
              </a:rPr>
              <a:t>The average value for number of loans taken by user in last 30 days is 2.75 and std is 2.55 , max value is 50.</a:t>
            </a:r>
          </a:p>
          <a:p>
            <a:pPr marL="0" indent="0">
              <a:buNone/>
            </a:pPr>
            <a:endParaRPr lang="en-IN" sz="3200" dirty="0">
              <a:solidFill>
                <a:schemeClr val="tx1"/>
              </a:solidFill>
            </a:endParaRPr>
          </a:p>
        </p:txBody>
      </p:sp>
      <p:pic>
        <p:nvPicPr>
          <p:cNvPr id="10" name="Picture 9" descr="Table&#10;&#10;Description automatically generated">
            <a:extLst>
              <a:ext uri="{FF2B5EF4-FFF2-40B4-BE49-F238E27FC236}">
                <a16:creationId xmlns="" xmlns:a16="http://schemas.microsoft.com/office/drawing/2014/main" id="{1B09267E-071D-4BF4-B326-020A9D3228D6}"/>
              </a:ext>
            </a:extLst>
          </p:cNvPr>
          <p:cNvPicPr>
            <a:picLocks noChangeAspect="1"/>
          </p:cNvPicPr>
          <p:nvPr/>
        </p:nvPicPr>
        <p:blipFill rotWithShape="1">
          <a:blip r:embed="rId3">
            <a:extLst>
              <a:ext uri="{28A0092B-C50C-407E-A947-70E740481C1C}">
                <a14:useLocalDpi xmlns="" xmlns:a14="http://schemas.microsoft.com/office/drawing/2010/main" val="0"/>
              </a:ext>
            </a:extLst>
          </a:blip>
          <a:srcRect l="12356" t="32152" r="17272" b="20544"/>
          <a:stretch/>
        </p:blipFill>
        <p:spPr>
          <a:xfrm>
            <a:off x="571500" y="3429000"/>
            <a:ext cx="5049078" cy="2867439"/>
          </a:xfrm>
          <a:prstGeom prst="rect">
            <a:avLst/>
          </a:prstGeom>
        </p:spPr>
      </p:pic>
    </p:spTree>
    <p:extLst>
      <p:ext uri="{BB962C8B-B14F-4D97-AF65-F5344CB8AC3E}">
        <p14:creationId xmlns="" xmlns:p14="http://schemas.microsoft.com/office/powerpoint/2010/main" val="2526782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chart&#10;&#10;Description automatically generated">
            <a:extLst>
              <a:ext uri="{FF2B5EF4-FFF2-40B4-BE49-F238E27FC236}">
                <a16:creationId xmlns="" xmlns:a16="http://schemas.microsoft.com/office/drawing/2014/main" id="{71CF4259-A1BE-4430-A82F-749CBC1293F3}"/>
              </a:ext>
            </a:extLst>
          </p:cNvPr>
          <p:cNvPicPr>
            <a:picLocks noGrp="1" noChangeAspect="1"/>
          </p:cNvPicPr>
          <p:nvPr>
            <p:ph sz="half" idx="1"/>
          </p:nvPr>
        </p:nvPicPr>
        <p:blipFill rotWithShape="1">
          <a:blip r:embed="rId2" cstate="print">
            <a:extLst>
              <a:ext uri="{28A0092B-C50C-407E-A947-70E740481C1C}">
                <a14:useLocalDpi xmlns="" xmlns:a14="http://schemas.microsoft.com/office/drawing/2010/main" val="0"/>
              </a:ext>
            </a:extLst>
          </a:blip>
          <a:srcRect t="23234" r="7300" b="17374"/>
          <a:stretch/>
        </p:blipFill>
        <p:spPr>
          <a:xfrm>
            <a:off x="2010468" y="3299791"/>
            <a:ext cx="7878967" cy="2792895"/>
          </a:xfrm>
        </p:spPr>
      </p:pic>
      <p:sp>
        <p:nvSpPr>
          <p:cNvPr id="6" name="Content Placeholder 5">
            <a:extLst>
              <a:ext uri="{FF2B5EF4-FFF2-40B4-BE49-F238E27FC236}">
                <a16:creationId xmlns="" xmlns:a16="http://schemas.microsoft.com/office/drawing/2014/main" id="{30F0B157-BCDE-4C1F-82A5-6BE5548B7510}"/>
              </a:ext>
            </a:extLst>
          </p:cNvPr>
          <p:cNvSpPr>
            <a:spLocks noGrp="1"/>
          </p:cNvSpPr>
          <p:nvPr>
            <p:ph sz="half" idx="2"/>
          </p:nvPr>
        </p:nvSpPr>
        <p:spPr>
          <a:xfrm>
            <a:off x="1759226" y="685801"/>
            <a:ext cx="10595113" cy="3615266"/>
          </a:xfrm>
        </p:spPr>
        <p:txBody>
          <a:bodyPr>
            <a:normAutofit/>
          </a:bodyPr>
          <a:lstStyle/>
          <a:p>
            <a:r>
              <a:rPr lang="en-IN" dirty="0">
                <a:solidFill>
                  <a:schemeClr val="bg1">
                    <a:lumMod val="95000"/>
                    <a:lumOff val="5000"/>
                  </a:schemeClr>
                </a:solidFill>
              </a:rPr>
              <a:t>Co-relation with Target Variable Label</a:t>
            </a:r>
          </a:p>
          <a:p>
            <a:r>
              <a:rPr lang="en-US" dirty="0">
                <a:solidFill>
                  <a:schemeClr val="bg1">
                    <a:lumMod val="95000"/>
                    <a:lumOff val="5000"/>
                  </a:schemeClr>
                </a:solidFill>
              </a:rPr>
              <a:t>It seems from the above graph is that negatively correlated feature is age on cellular network in days, medianmarechprebal30, but we cannot blindly remove this feature because according to me it is very important feature for prediction. </a:t>
            </a:r>
            <a:r>
              <a:rPr lang="en-US" dirty="0" err="1">
                <a:solidFill>
                  <a:schemeClr val="bg1">
                    <a:lumMod val="95000"/>
                    <a:lumOff val="5000"/>
                  </a:schemeClr>
                </a:solidFill>
              </a:rPr>
              <a:t>msisdn</a:t>
            </a:r>
            <a:r>
              <a:rPr lang="en-US" dirty="0">
                <a:solidFill>
                  <a:schemeClr val="bg1">
                    <a:lumMod val="95000"/>
                    <a:lumOff val="5000"/>
                  </a:schemeClr>
                </a:solidFill>
              </a:rPr>
              <a:t>, year, </a:t>
            </a:r>
            <a:r>
              <a:rPr lang="en-US" dirty="0" smtClean="0">
                <a:solidFill>
                  <a:schemeClr val="bg1">
                    <a:lumMod val="95000"/>
                    <a:lumOff val="5000"/>
                  </a:schemeClr>
                </a:solidFill>
              </a:rPr>
              <a:t>p circle </a:t>
            </a:r>
            <a:r>
              <a:rPr lang="en-US" dirty="0">
                <a:solidFill>
                  <a:schemeClr val="bg1">
                    <a:lumMod val="95000"/>
                    <a:lumOff val="5000"/>
                  </a:schemeClr>
                </a:solidFill>
              </a:rPr>
              <a:t>and Frequency of data account recharged in last 30 days is unimportant and it has no role in prediction so we will remove it later.</a:t>
            </a:r>
          </a:p>
          <a:p>
            <a:endParaRPr lang="en-US" dirty="0">
              <a:solidFill>
                <a:schemeClr val="tx1"/>
              </a:solidFill>
            </a:endParaRPr>
          </a:p>
          <a:p>
            <a:endParaRPr lang="en-IN" dirty="0">
              <a:solidFill>
                <a:schemeClr val="tx1"/>
              </a:solidFill>
            </a:endParaRPr>
          </a:p>
        </p:txBody>
      </p:sp>
    </p:spTree>
    <p:extLst>
      <p:ext uri="{BB962C8B-B14F-4D97-AF65-F5344CB8AC3E}">
        <p14:creationId xmlns="" xmlns:p14="http://schemas.microsoft.com/office/powerpoint/2010/main" val="1093229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graphical user interface&#10;&#10;Description automatically generated">
            <a:extLst>
              <a:ext uri="{FF2B5EF4-FFF2-40B4-BE49-F238E27FC236}">
                <a16:creationId xmlns="" xmlns:a16="http://schemas.microsoft.com/office/drawing/2014/main" id="{B47780D5-DAB6-43C3-A51A-327E43598302}"/>
              </a:ext>
            </a:extLst>
          </p:cNvPr>
          <p:cNvPicPr>
            <a:picLocks noGrp="1" noChangeAspect="1"/>
          </p:cNvPicPr>
          <p:nvPr>
            <p:ph sz="half" idx="1"/>
          </p:nvPr>
        </p:nvPicPr>
        <p:blipFill rotWithShape="1">
          <a:blip r:embed="rId2">
            <a:extLst>
              <a:ext uri="{28A0092B-C50C-407E-A947-70E740481C1C}">
                <a14:useLocalDpi xmlns="" xmlns:a14="http://schemas.microsoft.com/office/drawing/2010/main" val="0"/>
              </a:ext>
            </a:extLst>
          </a:blip>
          <a:srcRect t="25370" r="16245" b="14119"/>
          <a:stretch/>
        </p:blipFill>
        <p:spPr>
          <a:xfrm>
            <a:off x="1938131" y="1038637"/>
            <a:ext cx="7489134" cy="5565913"/>
          </a:xfrm>
        </p:spPr>
      </p:pic>
      <p:sp>
        <p:nvSpPr>
          <p:cNvPr id="6" name="Content Placeholder 5">
            <a:extLst>
              <a:ext uri="{FF2B5EF4-FFF2-40B4-BE49-F238E27FC236}">
                <a16:creationId xmlns="" xmlns:a16="http://schemas.microsoft.com/office/drawing/2014/main" id="{C2D2BD62-5A23-4BDD-AF28-7F9AF3085ECE}"/>
              </a:ext>
            </a:extLst>
          </p:cNvPr>
          <p:cNvSpPr>
            <a:spLocks noGrp="1"/>
          </p:cNvSpPr>
          <p:nvPr>
            <p:ph sz="half" idx="2"/>
          </p:nvPr>
        </p:nvSpPr>
        <p:spPr>
          <a:xfrm>
            <a:off x="770284" y="253450"/>
            <a:ext cx="10190990" cy="904460"/>
          </a:xfrm>
        </p:spPr>
        <p:txBody>
          <a:bodyPr/>
          <a:lstStyle/>
          <a:p>
            <a:r>
              <a:rPr lang="en-IN" u="sng" dirty="0">
                <a:solidFill>
                  <a:schemeClr val="bg1">
                    <a:lumMod val="95000"/>
                    <a:lumOff val="5000"/>
                  </a:schemeClr>
                </a:solidFill>
              </a:rPr>
              <a:t>Lets Remove outliers from the Data set and check the new shape of data set</a:t>
            </a:r>
          </a:p>
        </p:txBody>
      </p:sp>
    </p:spTree>
    <p:extLst>
      <p:ext uri="{BB962C8B-B14F-4D97-AF65-F5344CB8AC3E}">
        <p14:creationId xmlns="" xmlns:p14="http://schemas.microsoft.com/office/powerpoint/2010/main" val="3979584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picture containing graphical user interface&#10;&#10;Description automatically generated">
            <a:extLst>
              <a:ext uri="{FF2B5EF4-FFF2-40B4-BE49-F238E27FC236}">
                <a16:creationId xmlns="" xmlns:a16="http://schemas.microsoft.com/office/drawing/2014/main" id="{97AF70D3-B098-4EE1-861C-6FE08488AA17}"/>
              </a:ext>
            </a:extLst>
          </p:cNvPr>
          <p:cNvPicPr>
            <a:picLocks noGrp="1" noChangeAspect="1"/>
          </p:cNvPicPr>
          <p:nvPr>
            <p:ph sz="half" idx="1"/>
          </p:nvPr>
        </p:nvPicPr>
        <p:blipFill rotWithShape="1">
          <a:blip r:embed="rId2">
            <a:extLst>
              <a:ext uri="{28A0092B-C50C-407E-A947-70E740481C1C}">
                <a14:useLocalDpi xmlns="" xmlns:a14="http://schemas.microsoft.com/office/drawing/2010/main" val="0"/>
              </a:ext>
            </a:extLst>
          </a:blip>
          <a:srcRect l="10377" t="20759" r="12861" b="13937"/>
          <a:stretch/>
        </p:blipFill>
        <p:spPr>
          <a:xfrm>
            <a:off x="1659835" y="1436204"/>
            <a:ext cx="8413474" cy="5148470"/>
          </a:xfrm>
        </p:spPr>
      </p:pic>
      <p:sp>
        <p:nvSpPr>
          <p:cNvPr id="9" name="Content Placeholder 8">
            <a:extLst>
              <a:ext uri="{FF2B5EF4-FFF2-40B4-BE49-F238E27FC236}">
                <a16:creationId xmlns="" xmlns:a16="http://schemas.microsoft.com/office/drawing/2014/main" id="{0934E2B0-6EE6-48FB-9E0D-600FF25360B9}"/>
              </a:ext>
            </a:extLst>
          </p:cNvPr>
          <p:cNvSpPr>
            <a:spLocks noGrp="1"/>
          </p:cNvSpPr>
          <p:nvPr>
            <p:ph sz="half" idx="2"/>
          </p:nvPr>
        </p:nvSpPr>
        <p:spPr>
          <a:xfrm>
            <a:off x="1823831" y="79514"/>
            <a:ext cx="9288118" cy="1535595"/>
          </a:xfrm>
        </p:spPr>
        <p:txBody>
          <a:bodyPr>
            <a:normAutofit/>
          </a:bodyPr>
          <a:lstStyle/>
          <a:p>
            <a:r>
              <a:rPr lang="en-US" sz="2800" b="1" u="sng" dirty="0" smtClean="0">
                <a:solidFill>
                  <a:schemeClr val="bg1">
                    <a:lumMod val="95000"/>
                    <a:lumOff val="5000"/>
                  </a:schemeClr>
                </a:solidFill>
              </a:rPr>
              <a:t>Splitting </a:t>
            </a:r>
            <a:r>
              <a:rPr lang="en-US" sz="2800" b="1" u="sng" dirty="0">
                <a:solidFill>
                  <a:schemeClr val="bg1">
                    <a:lumMod val="95000"/>
                    <a:lumOff val="5000"/>
                  </a:schemeClr>
                </a:solidFill>
              </a:rPr>
              <a:t>Data into Input and Output Variable</a:t>
            </a:r>
            <a:endParaRPr lang="en-IN" sz="2800" b="1" u="sng" dirty="0">
              <a:solidFill>
                <a:schemeClr val="bg1">
                  <a:lumMod val="95000"/>
                  <a:lumOff val="5000"/>
                </a:schemeClr>
              </a:solidFill>
            </a:endParaRPr>
          </a:p>
        </p:txBody>
      </p:sp>
    </p:spTree>
    <p:extLst>
      <p:ext uri="{BB962C8B-B14F-4D97-AF65-F5344CB8AC3E}">
        <p14:creationId xmlns="" xmlns:p14="http://schemas.microsoft.com/office/powerpoint/2010/main" val="3141606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10;&#10;Description automatically generated">
            <a:extLst>
              <a:ext uri="{FF2B5EF4-FFF2-40B4-BE49-F238E27FC236}">
                <a16:creationId xmlns="" xmlns:a16="http://schemas.microsoft.com/office/drawing/2014/main" id="{66CA235E-7610-4988-BF6D-8A69D4CD8E12}"/>
              </a:ext>
            </a:extLst>
          </p:cNvPr>
          <p:cNvPicPr>
            <a:picLocks noGrp="1" noChangeAspect="1"/>
          </p:cNvPicPr>
          <p:nvPr>
            <p:ph sz="half" idx="1"/>
          </p:nvPr>
        </p:nvPicPr>
        <p:blipFill rotWithShape="1">
          <a:blip r:embed="rId2">
            <a:extLst>
              <a:ext uri="{28A0092B-C50C-407E-A947-70E740481C1C}">
                <a14:useLocalDpi xmlns="" xmlns:a14="http://schemas.microsoft.com/office/drawing/2010/main" val="0"/>
              </a:ext>
            </a:extLst>
          </a:blip>
          <a:srcRect l="15086" t="31619" r="20456" b="19438"/>
          <a:stretch/>
        </p:blipFill>
        <p:spPr>
          <a:xfrm>
            <a:off x="1138029" y="2251212"/>
            <a:ext cx="10311849" cy="4412973"/>
          </a:xfrm>
        </p:spPr>
      </p:pic>
      <p:sp>
        <p:nvSpPr>
          <p:cNvPr id="6" name="Content Placeholder 5">
            <a:extLst>
              <a:ext uri="{FF2B5EF4-FFF2-40B4-BE49-F238E27FC236}">
                <a16:creationId xmlns="" xmlns:a16="http://schemas.microsoft.com/office/drawing/2014/main" id="{90CE4A2D-D89D-439C-9547-FC27B24CA48B}"/>
              </a:ext>
            </a:extLst>
          </p:cNvPr>
          <p:cNvSpPr>
            <a:spLocks noGrp="1"/>
          </p:cNvSpPr>
          <p:nvPr>
            <p:ph sz="half" idx="2"/>
          </p:nvPr>
        </p:nvSpPr>
        <p:spPr>
          <a:xfrm>
            <a:off x="493287" y="193814"/>
            <a:ext cx="10623342" cy="2057399"/>
          </a:xfrm>
        </p:spPr>
        <p:txBody>
          <a:bodyPr>
            <a:normAutofit fontScale="62500" lnSpcReduction="20000"/>
          </a:bodyPr>
          <a:lstStyle/>
          <a:p>
            <a:r>
              <a:rPr lang="en-US" dirty="0">
                <a:solidFill>
                  <a:srgbClr val="FFFF00"/>
                </a:solidFill>
              </a:rPr>
              <a:t>Checking Feature Importance</a:t>
            </a:r>
          </a:p>
          <a:p>
            <a:r>
              <a:rPr lang="en-US" dirty="0">
                <a:solidFill>
                  <a:srgbClr val="FFFF00"/>
                </a:solidFill>
              </a:rPr>
              <a:t>You can get the feature importance of each feature of your dataset by using the feature importance property of the model.</a:t>
            </a:r>
          </a:p>
          <a:p>
            <a:endParaRPr lang="en-US" dirty="0">
              <a:solidFill>
                <a:srgbClr val="FFFF00"/>
              </a:solidFill>
            </a:endParaRPr>
          </a:p>
          <a:p>
            <a:r>
              <a:rPr lang="en-US" dirty="0">
                <a:solidFill>
                  <a:srgbClr val="FFFF00"/>
                </a:solidFill>
              </a:rPr>
              <a:t>Feature importance gives you a score for each feature of your data, the higher the score more important or relevant is the feature towards your output variable.</a:t>
            </a:r>
          </a:p>
          <a:p>
            <a:endParaRPr lang="en-US" dirty="0">
              <a:solidFill>
                <a:srgbClr val="FFFF00"/>
              </a:solidFill>
            </a:endParaRPr>
          </a:p>
          <a:p>
            <a:r>
              <a:rPr lang="en-US" dirty="0">
                <a:solidFill>
                  <a:srgbClr val="FFFF00"/>
                </a:solidFill>
              </a:rPr>
              <a:t>Feature importance is an inbuilt class that comes with Tree Based Classifiers, we will be using Extra Tree Classifier for extracting the top 10 features for the dataset</a:t>
            </a:r>
            <a:endParaRPr lang="en-IN" dirty="0">
              <a:solidFill>
                <a:srgbClr val="FFFF00"/>
              </a:solidFill>
            </a:endParaRPr>
          </a:p>
        </p:txBody>
      </p:sp>
    </p:spTree>
    <p:extLst>
      <p:ext uri="{BB962C8B-B14F-4D97-AF65-F5344CB8AC3E}">
        <p14:creationId xmlns="" xmlns:p14="http://schemas.microsoft.com/office/powerpoint/2010/main" val="3126721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text, application&#10;&#10;Description automatically generated">
            <a:extLst>
              <a:ext uri="{FF2B5EF4-FFF2-40B4-BE49-F238E27FC236}">
                <a16:creationId xmlns="" xmlns:a16="http://schemas.microsoft.com/office/drawing/2014/main" id="{ED5DB940-A8E1-4BEF-9C66-B4980079E7DB}"/>
              </a:ext>
            </a:extLst>
          </p:cNvPr>
          <p:cNvPicPr>
            <a:picLocks noGrp="1" noChangeAspect="1"/>
          </p:cNvPicPr>
          <p:nvPr>
            <p:ph sz="half" idx="1"/>
          </p:nvPr>
        </p:nvPicPr>
        <p:blipFill rotWithShape="1">
          <a:blip r:embed="rId2">
            <a:extLst>
              <a:ext uri="{28A0092B-C50C-407E-A947-70E740481C1C}">
                <a14:useLocalDpi xmlns="" xmlns:a14="http://schemas.microsoft.com/office/drawing/2010/main" val="0"/>
              </a:ext>
            </a:extLst>
          </a:blip>
          <a:srcRect l="12513" t="39704" r="11390" b="33279"/>
          <a:stretch/>
        </p:blipFill>
        <p:spPr>
          <a:xfrm>
            <a:off x="1302026" y="2201516"/>
            <a:ext cx="9944100" cy="3190461"/>
          </a:xfrm>
        </p:spPr>
      </p:pic>
      <p:sp>
        <p:nvSpPr>
          <p:cNvPr id="6" name="Content Placeholder 5">
            <a:extLst>
              <a:ext uri="{FF2B5EF4-FFF2-40B4-BE49-F238E27FC236}">
                <a16:creationId xmlns="" xmlns:a16="http://schemas.microsoft.com/office/drawing/2014/main" id="{A9A503D6-D89A-40F8-A9E8-3E8C0EE4753C}"/>
              </a:ext>
            </a:extLst>
          </p:cNvPr>
          <p:cNvSpPr>
            <a:spLocks noGrp="1"/>
          </p:cNvSpPr>
          <p:nvPr>
            <p:ph sz="half" idx="2"/>
          </p:nvPr>
        </p:nvSpPr>
        <p:spPr>
          <a:xfrm>
            <a:off x="1341783" y="685801"/>
            <a:ext cx="9400829" cy="1376569"/>
          </a:xfrm>
        </p:spPr>
        <p:txBody>
          <a:bodyPr>
            <a:normAutofit/>
          </a:bodyPr>
          <a:lstStyle/>
          <a:p>
            <a:r>
              <a:rPr lang="en-IN" sz="2800" b="1" u="sng" dirty="0">
                <a:solidFill>
                  <a:schemeClr val="bg1">
                    <a:lumMod val="95000"/>
                    <a:lumOff val="5000"/>
                  </a:schemeClr>
                </a:solidFill>
              </a:rPr>
              <a:t>Importing Necessary libraries for prediction of models</a:t>
            </a:r>
          </a:p>
        </p:txBody>
      </p:sp>
    </p:spTree>
    <p:extLst>
      <p:ext uri="{BB962C8B-B14F-4D97-AF65-F5344CB8AC3E}">
        <p14:creationId xmlns="" xmlns:p14="http://schemas.microsoft.com/office/powerpoint/2010/main" val="3182179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39862487-EA1F-49CF-90C3-58D4796E5723}"/>
              </a:ext>
            </a:extLst>
          </p:cNvPr>
          <p:cNvPicPr>
            <a:picLocks noChangeAspect="1"/>
          </p:cNvPicPr>
          <p:nvPr/>
        </p:nvPicPr>
        <p:blipFill>
          <a:blip r:embed="rId2"/>
          <a:stretch>
            <a:fillRect/>
          </a:stretch>
        </p:blipFill>
        <p:spPr>
          <a:xfrm>
            <a:off x="272957" y="1173707"/>
            <a:ext cx="10972800" cy="5684293"/>
          </a:xfrm>
          <a:prstGeom prst="rect">
            <a:avLst/>
          </a:prstGeom>
          <a:effectLst>
            <a:innerShdw blurRad="57150" dist="38100" dir="14460000">
              <a:prstClr val="black">
                <a:alpha val="70000"/>
              </a:prstClr>
            </a:innerShdw>
          </a:effectLst>
        </p:spPr>
      </p:pic>
      <p:sp>
        <p:nvSpPr>
          <p:cNvPr id="9" name="Title 8">
            <a:extLst>
              <a:ext uri="{FF2B5EF4-FFF2-40B4-BE49-F238E27FC236}">
                <a16:creationId xmlns="" xmlns:a16="http://schemas.microsoft.com/office/drawing/2014/main" id="{97D6BD2F-3E94-4D40-B700-3CE28500D788}"/>
              </a:ext>
            </a:extLst>
          </p:cNvPr>
          <p:cNvSpPr>
            <a:spLocks noGrp="1"/>
          </p:cNvSpPr>
          <p:nvPr>
            <p:ph type="title"/>
          </p:nvPr>
        </p:nvSpPr>
        <p:spPr>
          <a:xfrm>
            <a:off x="787915" y="335288"/>
            <a:ext cx="8534400" cy="838419"/>
          </a:xfrm>
        </p:spPr>
        <p:txBody>
          <a:bodyPr>
            <a:normAutofit fontScale="90000"/>
          </a:bodyPr>
          <a:lstStyle/>
          <a:p>
            <a:r>
              <a:rPr lang="en-IN" b="1" u="sng" dirty="0" smtClean="0">
                <a:solidFill>
                  <a:schemeClr val="accent1">
                    <a:lumMod val="50000"/>
                  </a:schemeClr>
                </a:solidFill>
              </a:rPr>
              <a:t>Problem  </a:t>
            </a:r>
            <a:r>
              <a:rPr lang="en-IN" b="1" u="sng" dirty="0">
                <a:solidFill>
                  <a:schemeClr val="accent1">
                    <a:lumMod val="50000"/>
                  </a:schemeClr>
                </a:solidFill>
              </a:rPr>
              <a:t>Statement</a:t>
            </a:r>
            <a:r>
              <a:rPr lang="en-IN" dirty="0"/>
              <a:t/>
            </a:r>
            <a:br>
              <a:rPr lang="en-IN" dirty="0"/>
            </a:br>
            <a:endParaRPr lang="en-IN" dirty="0"/>
          </a:p>
        </p:txBody>
      </p:sp>
    </p:spTree>
    <p:extLst>
      <p:ext uri="{BB962C8B-B14F-4D97-AF65-F5344CB8AC3E}">
        <p14:creationId xmlns="" xmlns:p14="http://schemas.microsoft.com/office/powerpoint/2010/main" val="2027436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 xmlns:a16="http://schemas.microsoft.com/office/drawing/2014/main" id="{5A33767F-201B-4084-97AA-A0A1D4F242ED}"/>
              </a:ext>
            </a:extLst>
          </p:cNvPr>
          <p:cNvPicPr>
            <a:picLocks noGrp="1" noChangeAspect="1"/>
          </p:cNvPicPr>
          <p:nvPr>
            <p:ph sz="half" idx="1"/>
          </p:nvPr>
        </p:nvPicPr>
        <p:blipFill rotWithShape="1">
          <a:blip r:embed="rId2">
            <a:extLst>
              <a:ext uri="{28A0092B-C50C-407E-A947-70E740481C1C}">
                <a14:useLocalDpi xmlns="" xmlns:a14="http://schemas.microsoft.com/office/drawing/2010/main" val="0"/>
              </a:ext>
            </a:extLst>
          </a:blip>
          <a:srcRect l="10678" t="19522" r="26001" b="3901"/>
          <a:stretch/>
        </p:blipFill>
        <p:spPr>
          <a:xfrm>
            <a:off x="342899" y="1058519"/>
            <a:ext cx="5615609" cy="5605668"/>
          </a:xfrm>
        </p:spPr>
      </p:pic>
      <p:sp>
        <p:nvSpPr>
          <p:cNvPr id="6" name="Content Placeholder 5">
            <a:extLst>
              <a:ext uri="{FF2B5EF4-FFF2-40B4-BE49-F238E27FC236}">
                <a16:creationId xmlns="" xmlns:a16="http://schemas.microsoft.com/office/drawing/2014/main" id="{51530D3A-1CAF-4F19-B67B-663DDFFD1953}"/>
              </a:ext>
            </a:extLst>
          </p:cNvPr>
          <p:cNvSpPr>
            <a:spLocks noGrp="1"/>
          </p:cNvSpPr>
          <p:nvPr>
            <p:ph sz="half" idx="2"/>
          </p:nvPr>
        </p:nvSpPr>
        <p:spPr>
          <a:xfrm>
            <a:off x="2112065" y="159026"/>
            <a:ext cx="8287647" cy="1187726"/>
          </a:xfrm>
        </p:spPr>
        <p:txBody>
          <a:bodyPr>
            <a:normAutofit/>
          </a:bodyPr>
          <a:lstStyle/>
          <a:p>
            <a:r>
              <a:rPr lang="en-IN" sz="2400" b="1" u="sng" dirty="0">
                <a:solidFill>
                  <a:schemeClr val="bg1">
                    <a:lumMod val="95000"/>
                    <a:lumOff val="5000"/>
                  </a:schemeClr>
                </a:solidFill>
              </a:rPr>
              <a:t>Finding Best random state for different models</a:t>
            </a:r>
          </a:p>
        </p:txBody>
      </p:sp>
      <p:pic>
        <p:nvPicPr>
          <p:cNvPr id="10" name="Picture 9" descr="Graphical user interface, application&#10;&#10;Description automatically generated">
            <a:extLst>
              <a:ext uri="{FF2B5EF4-FFF2-40B4-BE49-F238E27FC236}">
                <a16:creationId xmlns="" xmlns:a16="http://schemas.microsoft.com/office/drawing/2014/main" id="{AD6A1462-9AA9-453C-918A-C70358017477}"/>
              </a:ext>
            </a:extLst>
          </p:cNvPr>
          <p:cNvPicPr>
            <a:picLocks noChangeAspect="1"/>
          </p:cNvPicPr>
          <p:nvPr/>
        </p:nvPicPr>
        <p:blipFill rotWithShape="1">
          <a:blip r:embed="rId3">
            <a:extLst>
              <a:ext uri="{28A0092B-C50C-407E-A947-70E740481C1C}">
                <a14:useLocalDpi xmlns="" xmlns:a14="http://schemas.microsoft.com/office/drawing/2010/main" val="0"/>
              </a:ext>
            </a:extLst>
          </a:blip>
          <a:srcRect t="17853" r="16195" b="3430"/>
          <a:stretch/>
        </p:blipFill>
        <p:spPr>
          <a:xfrm>
            <a:off x="6096000" y="1058518"/>
            <a:ext cx="5910470" cy="5551004"/>
          </a:xfrm>
          <a:prstGeom prst="rect">
            <a:avLst/>
          </a:prstGeom>
        </p:spPr>
      </p:pic>
    </p:spTree>
    <p:extLst>
      <p:ext uri="{BB962C8B-B14F-4D97-AF65-F5344CB8AC3E}">
        <p14:creationId xmlns="" xmlns:p14="http://schemas.microsoft.com/office/powerpoint/2010/main" val="3276470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 xmlns:a16="http://schemas.microsoft.com/office/drawing/2014/main" id="{D3B51527-E2D5-4AE0-A530-AF53FDC08371}"/>
              </a:ext>
            </a:extLst>
          </p:cNvPr>
          <p:cNvPicPr>
            <a:picLocks noGrp="1" noChangeAspect="1"/>
          </p:cNvPicPr>
          <p:nvPr>
            <p:ph sz="half" idx="1"/>
          </p:nvPr>
        </p:nvPicPr>
        <p:blipFill rotWithShape="1">
          <a:blip r:embed="rId2">
            <a:extLst>
              <a:ext uri="{28A0092B-C50C-407E-A947-70E740481C1C}">
                <a14:useLocalDpi xmlns="" xmlns:a14="http://schemas.microsoft.com/office/drawing/2010/main" val="0"/>
              </a:ext>
            </a:extLst>
          </a:blip>
          <a:srcRect l="14182" t="23234" r="18644" b="6788"/>
          <a:stretch/>
        </p:blipFill>
        <p:spPr>
          <a:xfrm>
            <a:off x="576470" y="685801"/>
            <a:ext cx="4383155" cy="5814389"/>
          </a:xfrm>
        </p:spPr>
      </p:pic>
      <p:sp>
        <p:nvSpPr>
          <p:cNvPr id="6" name="Content Placeholder 5">
            <a:extLst>
              <a:ext uri="{FF2B5EF4-FFF2-40B4-BE49-F238E27FC236}">
                <a16:creationId xmlns="" xmlns:a16="http://schemas.microsoft.com/office/drawing/2014/main" id="{8FCF1C9F-8AD3-476A-B017-F2215EB28853}"/>
              </a:ext>
            </a:extLst>
          </p:cNvPr>
          <p:cNvSpPr>
            <a:spLocks noGrp="1"/>
          </p:cNvSpPr>
          <p:nvPr>
            <p:ph sz="half" idx="2"/>
          </p:nvPr>
        </p:nvSpPr>
        <p:spPr>
          <a:xfrm>
            <a:off x="1134683" y="-4968"/>
            <a:ext cx="9922634" cy="690769"/>
          </a:xfrm>
        </p:spPr>
        <p:txBody>
          <a:bodyPr>
            <a:normAutofit/>
          </a:bodyPr>
          <a:lstStyle/>
          <a:p>
            <a:r>
              <a:rPr lang="en-IN" sz="2800" b="1" u="sng" dirty="0">
                <a:solidFill>
                  <a:schemeClr val="bg1">
                    <a:lumMod val="95000"/>
                    <a:lumOff val="5000"/>
                  </a:schemeClr>
                </a:solidFill>
              </a:rPr>
              <a:t>Finding Best Parameters By Using Grid Search CV</a:t>
            </a:r>
          </a:p>
        </p:txBody>
      </p:sp>
      <p:pic>
        <p:nvPicPr>
          <p:cNvPr id="10" name="Picture 9" descr="A picture containing graphical user interface, text&#10;&#10;Description automatically generated">
            <a:extLst>
              <a:ext uri="{FF2B5EF4-FFF2-40B4-BE49-F238E27FC236}">
                <a16:creationId xmlns="" xmlns:a16="http://schemas.microsoft.com/office/drawing/2014/main" id="{7F08D628-FB43-44F7-93AC-F1708222F116}"/>
              </a:ext>
            </a:extLst>
          </p:cNvPr>
          <p:cNvPicPr>
            <a:picLocks noChangeAspect="1"/>
          </p:cNvPicPr>
          <p:nvPr/>
        </p:nvPicPr>
        <p:blipFill rotWithShape="1">
          <a:blip r:embed="rId3">
            <a:extLst>
              <a:ext uri="{28A0092B-C50C-407E-A947-70E740481C1C}">
                <a14:useLocalDpi xmlns="" xmlns:a14="http://schemas.microsoft.com/office/drawing/2010/main" val="0"/>
              </a:ext>
            </a:extLst>
          </a:blip>
          <a:srcRect l="18559" t="33318" r="27589" b="21500"/>
          <a:stretch/>
        </p:blipFill>
        <p:spPr>
          <a:xfrm>
            <a:off x="5218044" y="1103244"/>
            <a:ext cx="6477000" cy="4224130"/>
          </a:xfrm>
          <a:prstGeom prst="rect">
            <a:avLst/>
          </a:prstGeom>
        </p:spPr>
      </p:pic>
    </p:spTree>
    <p:extLst>
      <p:ext uri="{BB962C8B-B14F-4D97-AF65-F5344CB8AC3E}">
        <p14:creationId xmlns="" xmlns:p14="http://schemas.microsoft.com/office/powerpoint/2010/main" val="1399087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Table&#10;&#10;Description automatically generated">
            <a:extLst>
              <a:ext uri="{FF2B5EF4-FFF2-40B4-BE49-F238E27FC236}">
                <a16:creationId xmlns="" xmlns:a16="http://schemas.microsoft.com/office/drawing/2014/main" id="{D08C6756-B5C3-4C01-B530-62334A67B1E8}"/>
              </a:ext>
            </a:extLst>
          </p:cNvPr>
          <p:cNvPicPr>
            <a:picLocks noGrp="1" noChangeAspect="1"/>
          </p:cNvPicPr>
          <p:nvPr>
            <p:ph sz="half" idx="1"/>
          </p:nvPr>
        </p:nvPicPr>
        <p:blipFill rotWithShape="1">
          <a:blip r:embed="rId2">
            <a:extLst>
              <a:ext uri="{28A0092B-C50C-407E-A947-70E740481C1C}">
                <a14:useLocalDpi xmlns="" xmlns:a14="http://schemas.microsoft.com/office/drawing/2010/main" val="0"/>
              </a:ext>
            </a:extLst>
          </a:blip>
          <a:srcRect l="11708" t="30045" r="15516" b="17234"/>
          <a:stretch/>
        </p:blipFill>
        <p:spPr>
          <a:xfrm>
            <a:off x="526774" y="1585200"/>
            <a:ext cx="10177669" cy="3990652"/>
          </a:xfrm>
        </p:spPr>
      </p:pic>
      <p:sp>
        <p:nvSpPr>
          <p:cNvPr id="7" name="Content Placeholder 6">
            <a:extLst>
              <a:ext uri="{FF2B5EF4-FFF2-40B4-BE49-F238E27FC236}">
                <a16:creationId xmlns="" xmlns:a16="http://schemas.microsoft.com/office/drawing/2014/main" id="{21F18D78-8FDE-4052-9EF7-36740959D4B9}"/>
              </a:ext>
            </a:extLst>
          </p:cNvPr>
          <p:cNvSpPr>
            <a:spLocks noGrp="1"/>
          </p:cNvSpPr>
          <p:nvPr>
            <p:ph sz="half" idx="2"/>
          </p:nvPr>
        </p:nvSpPr>
        <p:spPr>
          <a:xfrm>
            <a:off x="650877" y="-1277177"/>
            <a:ext cx="10856912" cy="3615266"/>
          </a:xfrm>
        </p:spPr>
        <p:txBody>
          <a:bodyPr>
            <a:normAutofit/>
          </a:bodyPr>
          <a:lstStyle/>
          <a:p>
            <a:r>
              <a:rPr lang="en-IN" sz="2400" u="sng" dirty="0">
                <a:solidFill>
                  <a:schemeClr val="bg1">
                    <a:lumMod val="95000"/>
                    <a:lumOff val="5000"/>
                  </a:schemeClr>
                </a:solidFill>
              </a:rPr>
              <a:t>Lets see the results after finding best parameter and applying grid search cv on different models</a:t>
            </a:r>
          </a:p>
        </p:txBody>
      </p:sp>
    </p:spTree>
    <p:extLst>
      <p:ext uri="{BB962C8B-B14F-4D97-AF65-F5344CB8AC3E}">
        <p14:creationId xmlns="" xmlns:p14="http://schemas.microsoft.com/office/powerpoint/2010/main" val="3588782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text, application&#10;&#10;Description automatically generated">
            <a:extLst>
              <a:ext uri="{FF2B5EF4-FFF2-40B4-BE49-F238E27FC236}">
                <a16:creationId xmlns="" xmlns:a16="http://schemas.microsoft.com/office/drawing/2014/main" id="{2D11B654-479B-47FD-B7CA-A15FA6695B85}"/>
              </a:ext>
            </a:extLst>
          </p:cNvPr>
          <p:cNvPicPr>
            <a:picLocks noGrp="1" noChangeAspect="1"/>
          </p:cNvPicPr>
          <p:nvPr>
            <p:ph sz="half" idx="1"/>
          </p:nvPr>
        </p:nvPicPr>
        <p:blipFill rotWithShape="1">
          <a:blip r:embed="rId2">
            <a:extLst>
              <a:ext uri="{28A0092B-C50C-407E-A947-70E740481C1C}">
                <a14:useLocalDpi xmlns="" xmlns:a14="http://schemas.microsoft.com/office/drawing/2010/main" val="0"/>
              </a:ext>
            </a:extLst>
          </a:blip>
          <a:srcRect l="16523" t="32033" r="19883" b="23011"/>
          <a:stretch/>
        </p:blipFill>
        <p:spPr>
          <a:xfrm>
            <a:off x="2996647" y="1684682"/>
            <a:ext cx="4721087" cy="3145735"/>
          </a:xfrm>
        </p:spPr>
      </p:pic>
      <p:sp>
        <p:nvSpPr>
          <p:cNvPr id="7" name="Content Placeholder 6">
            <a:extLst>
              <a:ext uri="{FF2B5EF4-FFF2-40B4-BE49-F238E27FC236}">
                <a16:creationId xmlns="" xmlns:a16="http://schemas.microsoft.com/office/drawing/2014/main" id="{ED362D23-0C12-4D87-8DD0-B4D34EF3E67B}"/>
              </a:ext>
            </a:extLst>
          </p:cNvPr>
          <p:cNvSpPr>
            <a:spLocks noGrp="1"/>
          </p:cNvSpPr>
          <p:nvPr>
            <p:ph sz="half" idx="2"/>
          </p:nvPr>
        </p:nvSpPr>
        <p:spPr>
          <a:xfrm>
            <a:off x="3874972" y="382658"/>
            <a:ext cx="4934479" cy="819977"/>
          </a:xfrm>
        </p:spPr>
        <p:txBody>
          <a:bodyPr/>
          <a:lstStyle/>
          <a:p>
            <a:r>
              <a:rPr lang="en-IN" b="1" u="sng" dirty="0">
                <a:solidFill>
                  <a:schemeClr val="bg1">
                    <a:lumMod val="95000"/>
                    <a:lumOff val="5000"/>
                  </a:schemeClr>
                </a:solidFill>
              </a:rPr>
              <a:t>Saving the model</a:t>
            </a:r>
          </a:p>
        </p:txBody>
      </p:sp>
    </p:spTree>
    <p:extLst>
      <p:ext uri="{BB962C8B-B14F-4D97-AF65-F5344CB8AC3E}">
        <p14:creationId xmlns="" xmlns:p14="http://schemas.microsoft.com/office/powerpoint/2010/main" val="519028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5D11A60-CE49-4E17-B88F-0332638D1582}"/>
              </a:ext>
            </a:extLst>
          </p:cNvPr>
          <p:cNvSpPr>
            <a:spLocks noGrp="1"/>
          </p:cNvSpPr>
          <p:nvPr>
            <p:ph sz="half" idx="1"/>
          </p:nvPr>
        </p:nvSpPr>
        <p:spPr>
          <a:xfrm>
            <a:off x="853177" y="2442949"/>
            <a:ext cx="11168202" cy="4101968"/>
          </a:xfrm>
        </p:spPr>
        <p:txBody>
          <a:bodyPr>
            <a:noAutofit/>
          </a:bodyPr>
          <a:lstStyle/>
          <a:p>
            <a:r>
              <a:rPr lang="en-US" sz="1200" dirty="0">
                <a:solidFill>
                  <a:schemeClr val="bg1">
                    <a:lumMod val="95000"/>
                    <a:lumOff val="5000"/>
                  </a:schemeClr>
                </a:solidFill>
              </a:rPr>
              <a:t>Today, microfinance is widely accepted as a poverty-reduction tool, representing $70 billion in outstanding loans and a global outreach of 200 million clients.</a:t>
            </a:r>
          </a:p>
          <a:p>
            <a:r>
              <a:rPr lang="en-US" sz="1200" dirty="0">
                <a:solidFill>
                  <a:schemeClr val="bg1">
                    <a:lumMod val="95000"/>
                    <a:lumOff val="5000"/>
                  </a:schemeClr>
                </a:solidFill>
              </a:rPr>
              <a:t>The aim was to determine an appropriate quantative model for using financial information pertaining to the loan and customer </a:t>
            </a:r>
            <a:r>
              <a:rPr lang="en-US" sz="1200" dirty="0" smtClean="0">
                <a:solidFill>
                  <a:schemeClr val="bg1">
                    <a:lumMod val="95000"/>
                    <a:lumOff val="5000"/>
                  </a:schemeClr>
                </a:solidFill>
              </a:rPr>
              <a:t>behavior </a:t>
            </a:r>
            <a:r>
              <a:rPr lang="en-US" sz="1200" dirty="0">
                <a:solidFill>
                  <a:schemeClr val="bg1">
                    <a:lumMod val="95000"/>
                    <a:lumOff val="5000"/>
                  </a:schemeClr>
                </a:solidFill>
              </a:rPr>
              <a:t>on the mobile network to predict the outcome of the loan. Classification models are appropriate for dealing with the two distinct outcomes for customer </a:t>
            </a:r>
            <a:r>
              <a:rPr lang="en-US" sz="1200" dirty="0" smtClean="0">
                <a:solidFill>
                  <a:schemeClr val="bg1">
                    <a:lumMod val="95000"/>
                    <a:lumOff val="5000"/>
                  </a:schemeClr>
                </a:solidFill>
              </a:rPr>
              <a:t>behavior </a:t>
            </a:r>
            <a:r>
              <a:rPr lang="en-US" sz="1200" dirty="0">
                <a:solidFill>
                  <a:schemeClr val="bg1">
                    <a:lumMod val="95000"/>
                    <a:lumOff val="5000"/>
                  </a:schemeClr>
                </a:solidFill>
              </a:rPr>
              <a:t>of repayment </a:t>
            </a:r>
            <a:r>
              <a:rPr lang="en-US" sz="1200" dirty="0" smtClean="0">
                <a:solidFill>
                  <a:schemeClr val="bg1">
                    <a:lumMod val="95000"/>
                    <a:lumOff val="5000"/>
                  </a:schemeClr>
                </a:solidFill>
              </a:rPr>
              <a:t>and defaulter.</a:t>
            </a:r>
            <a:endParaRPr lang="en-US" sz="1200" dirty="0">
              <a:solidFill>
                <a:schemeClr val="bg1">
                  <a:lumMod val="95000"/>
                  <a:lumOff val="5000"/>
                </a:schemeClr>
              </a:solidFill>
            </a:endParaRPr>
          </a:p>
          <a:p>
            <a:r>
              <a:rPr lang="en-US" sz="1200" dirty="0">
                <a:solidFill>
                  <a:schemeClr val="bg1">
                    <a:lumMod val="95000"/>
                    <a:lumOff val="5000"/>
                  </a:schemeClr>
                </a:solidFill>
              </a:rPr>
              <a:t>We have used different models for the prediction.</a:t>
            </a:r>
          </a:p>
          <a:p>
            <a:endParaRPr lang="en-US" sz="1200" dirty="0">
              <a:solidFill>
                <a:schemeClr val="bg1">
                  <a:lumMod val="95000"/>
                  <a:lumOff val="5000"/>
                </a:schemeClr>
              </a:solidFill>
            </a:endParaRPr>
          </a:p>
          <a:p>
            <a:r>
              <a:rPr lang="en-US" sz="1200" dirty="0">
                <a:solidFill>
                  <a:schemeClr val="bg1">
                    <a:lumMod val="95000"/>
                    <a:lumOff val="5000"/>
                  </a:schemeClr>
                </a:solidFill>
              </a:rPr>
              <a:t>1)Using a Logistic Regression classifier, we can predict with 86.4% accuracy, </a:t>
            </a:r>
          </a:p>
          <a:p>
            <a:endParaRPr lang="en-US" sz="1200" dirty="0">
              <a:solidFill>
                <a:schemeClr val="bg1">
                  <a:lumMod val="95000"/>
                  <a:lumOff val="5000"/>
                </a:schemeClr>
              </a:solidFill>
            </a:endParaRPr>
          </a:p>
          <a:p>
            <a:r>
              <a:rPr lang="en-US" sz="1200" dirty="0">
                <a:solidFill>
                  <a:schemeClr val="bg1">
                    <a:lumMod val="95000"/>
                    <a:lumOff val="5000"/>
                  </a:schemeClr>
                </a:solidFill>
              </a:rPr>
              <a:t>2)Using Gradient Boosting classifier, we can predict with 91.66% accuracy</a:t>
            </a:r>
          </a:p>
          <a:p>
            <a:endParaRPr lang="en-US" sz="1200" dirty="0">
              <a:solidFill>
                <a:schemeClr val="bg1">
                  <a:lumMod val="95000"/>
                  <a:lumOff val="5000"/>
                </a:schemeClr>
              </a:solidFill>
            </a:endParaRPr>
          </a:p>
          <a:p>
            <a:r>
              <a:rPr lang="en-US" sz="1200" dirty="0">
                <a:solidFill>
                  <a:schemeClr val="bg1">
                    <a:lumMod val="95000"/>
                    <a:lumOff val="5000"/>
                  </a:schemeClr>
                </a:solidFill>
              </a:rPr>
              <a:t>3)Using a </a:t>
            </a:r>
            <a:r>
              <a:rPr lang="en-US" sz="1200" dirty="0" smtClean="0">
                <a:solidFill>
                  <a:schemeClr val="bg1">
                    <a:lumMod val="95000"/>
                    <a:lumOff val="5000"/>
                  </a:schemeClr>
                </a:solidFill>
              </a:rPr>
              <a:t>Random </a:t>
            </a:r>
            <a:r>
              <a:rPr lang="en-US" sz="1200" dirty="0">
                <a:solidFill>
                  <a:schemeClr val="bg1">
                    <a:lumMod val="95000"/>
                    <a:lumOff val="5000"/>
                  </a:schemeClr>
                </a:solidFill>
              </a:rPr>
              <a:t>Forest classifier, we can predict with 91.73% accuracy, </a:t>
            </a:r>
          </a:p>
          <a:p>
            <a:endParaRPr lang="en-US" sz="1200" dirty="0">
              <a:solidFill>
                <a:schemeClr val="bg1">
                  <a:lumMod val="95000"/>
                  <a:lumOff val="5000"/>
                </a:schemeClr>
              </a:solidFill>
            </a:endParaRPr>
          </a:p>
          <a:p>
            <a:r>
              <a:rPr lang="en-US" sz="1200" dirty="0">
                <a:solidFill>
                  <a:schemeClr val="bg1">
                    <a:lumMod val="95000"/>
                    <a:lumOff val="5000"/>
                  </a:schemeClr>
                </a:solidFill>
              </a:rPr>
              <a:t>4)Using a K-Nearest </a:t>
            </a:r>
            <a:r>
              <a:rPr lang="en-US" sz="1200" dirty="0" smtClean="0">
                <a:solidFill>
                  <a:schemeClr val="bg1">
                    <a:lumMod val="95000"/>
                    <a:lumOff val="5000"/>
                  </a:schemeClr>
                </a:solidFill>
              </a:rPr>
              <a:t>Neighbor </a:t>
            </a:r>
            <a:r>
              <a:rPr lang="en-US" sz="1200" dirty="0">
                <a:solidFill>
                  <a:schemeClr val="bg1">
                    <a:lumMod val="95000"/>
                    <a:lumOff val="5000"/>
                  </a:schemeClr>
                </a:solidFill>
              </a:rPr>
              <a:t>classifier, we can predict with 88.05% accuracy,.</a:t>
            </a:r>
          </a:p>
          <a:p>
            <a:endParaRPr lang="en-US" sz="1200" dirty="0">
              <a:solidFill>
                <a:schemeClr val="bg1">
                  <a:lumMod val="95000"/>
                  <a:lumOff val="5000"/>
                </a:schemeClr>
              </a:solidFill>
            </a:endParaRPr>
          </a:p>
          <a:p>
            <a:r>
              <a:rPr lang="en-US" sz="1200" dirty="0">
                <a:solidFill>
                  <a:schemeClr val="bg1">
                    <a:lumMod val="95000"/>
                    <a:lumOff val="5000"/>
                  </a:schemeClr>
                </a:solidFill>
              </a:rPr>
              <a:t>5)Using a Decision Tree classifier, we can predict with 87.98% accuracy,</a:t>
            </a:r>
          </a:p>
          <a:p>
            <a:endParaRPr lang="en-US" sz="1200" dirty="0">
              <a:solidFill>
                <a:schemeClr val="bg1">
                  <a:lumMod val="95000"/>
                  <a:lumOff val="5000"/>
                </a:schemeClr>
              </a:solidFill>
            </a:endParaRPr>
          </a:p>
          <a:p>
            <a:r>
              <a:rPr lang="en-US" sz="1200" dirty="0">
                <a:solidFill>
                  <a:schemeClr val="bg1">
                    <a:lumMod val="95000"/>
                    <a:lumOff val="5000"/>
                  </a:schemeClr>
                </a:solidFill>
              </a:rPr>
              <a:t>6) Using  Gaussian NB  we can predict with 64.91^ accuracy</a:t>
            </a:r>
          </a:p>
          <a:p>
            <a:endParaRPr lang="en-US" sz="1200" dirty="0">
              <a:solidFill>
                <a:schemeClr val="bg1">
                  <a:lumMod val="95000"/>
                  <a:lumOff val="5000"/>
                </a:schemeClr>
              </a:solidFill>
            </a:endParaRPr>
          </a:p>
          <a:p>
            <a:r>
              <a:rPr lang="en-US" sz="1200" dirty="0">
                <a:solidFill>
                  <a:schemeClr val="bg1">
                    <a:lumMod val="95000"/>
                    <a:lumOff val="5000"/>
                  </a:schemeClr>
                </a:solidFill>
              </a:rPr>
              <a:t>7) Using Ada Boost Classifier we can predict with 90.78% accuracy </a:t>
            </a:r>
          </a:p>
          <a:p>
            <a:endParaRPr lang="en-US" sz="1200" dirty="0">
              <a:solidFill>
                <a:schemeClr val="tx1"/>
              </a:solidFill>
            </a:endParaRPr>
          </a:p>
          <a:p>
            <a:endParaRPr lang="en-US" sz="1200" dirty="0">
              <a:solidFill>
                <a:schemeClr val="tx1"/>
              </a:solidFill>
            </a:endParaRPr>
          </a:p>
          <a:p>
            <a:pPr marL="0" indent="0">
              <a:buNone/>
            </a:pPr>
            <a:endParaRPr lang="en-US" sz="1200" dirty="0">
              <a:solidFill>
                <a:schemeClr val="tx1"/>
              </a:solidFill>
            </a:endParaRPr>
          </a:p>
        </p:txBody>
      </p:sp>
      <p:sp>
        <p:nvSpPr>
          <p:cNvPr id="4" name="Content Placeholder 3">
            <a:extLst>
              <a:ext uri="{FF2B5EF4-FFF2-40B4-BE49-F238E27FC236}">
                <a16:creationId xmlns="" xmlns:a16="http://schemas.microsoft.com/office/drawing/2014/main" id="{A66A01D3-B6E7-42B3-BA59-94571CDABA71}"/>
              </a:ext>
            </a:extLst>
          </p:cNvPr>
          <p:cNvSpPr>
            <a:spLocks noGrp="1"/>
          </p:cNvSpPr>
          <p:nvPr>
            <p:ph sz="half" idx="2"/>
          </p:nvPr>
        </p:nvSpPr>
        <p:spPr>
          <a:xfrm>
            <a:off x="4600529" y="-84483"/>
            <a:ext cx="5139819" cy="1580321"/>
          </a:xfrm>
        </p:spPr>
        <p:txBody>
          <a:bodyPr>
            <a:normAutofit/>
          </a:bodyPr>
          <a:lstStyle/>
          <a:p>
            <a:r>
              <a:rPr lang="en-IN" sz="4400" b="1" u="sng" dirty="0">
                <a:solidFill>
                  <a:schemeClr val="bg1">
                    <a:lumMod val="95000"/>
                    <a:lumOff val="5000"/>
                  </a:schemeClr>
                </a:solidFill>
              </a:rPr>
              <a:t>Conclusion</a:t>
            </a:r>
          </a:p>
        </p:txBody>
      </p:sp>
    </p:spTree>
    <p:extLst>
      <p:ext uri="{BB962C8B-B14F-4D97-AF65-F5344CB8AC3E}">
        <p14:creationId xmlns="" xmlns:p14="http://schemas.microsoft.com/office/powerpoint/2010/main" val="1350219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164CA52C-BD48-4843-A8AD-B8435E7AC2D1}"/>
              </a:ext>
            </a:extLst>
          </p:cNvPr>
          <p:cNvSpPr>
            <a:spLocks noGrp="1"/>
          </p:cNvSpPr>
          <p:nvPr>
            <p:ph type="body" idx="1"/>
          </p:nvPr>
        </p:nvSpPr>
        <p:spPr>
          <a:xfrm>
            <a:off x="1926604" y="49947"/>
            <a:ext cx="8535988" cy="1376318"/>
          </a:xfrm>
        </p:spPr>
        <p:txBody>
          <a:bodyPr>
            <a:normAutofit/>
          </a:bodyPr>
          <a:lstStyle/>
          <a:p>
            <a:r>
              <a:rPr lang="en-IN" sz="2400" b="1" u="sng" dirty="0">
                <a:solidFill>
                  <a:schemeClr val="bg1">
                    <a:lumMod val="95000"/>
                    <a:lumOff val="5000"/>
                  </a:schemeClr>
                </a:solidFill>
              </a:rPr>
              <a:t>Importing necessary libraries and loading data set</a:t>
            </a:r>
          </a:p>
        </p:txBody>
      </p:sp>
      <p:pic>
        <p:nvPicPr>
          <p:cNvPr id="5" name="Content Placeholder 4" descr="A picture containing graphical user interface&#10;&#10;Description automatically generated">
            <a:extLst>
              <a:ext uri="{FF2B5EF4-FFF2-40B4-BE49-F238E27FC236}">
                <a16:creationId xmlns="" xmlns:a16="http://schemas.microsoft.com/office/drawing/2014/main" id="{23C30DC4-C085-4040-9522-986B62A59A75}"/>
              </a:ext>
            </a:extLst>
          </p:cNvPr>
          <p:cNvPicPr>
            <a:picLocks noGrp="1" noChangeAspect="1"/>
          </p:cNvPicPr>
          <p:nvPr>
            <p:ph idx="4294967295"/>
          </p:nvPr>
        </p:nvPicPr>
        <p:blipFill rotWithShape="1">
          <a:blip r:embed="rId2">
            <a:extLst>
              <a:ext uri="{28A0092B-C50C-407E-A947-70E740481C1C}">
                <a14:useLocalDpi xmlns="" xmlns:a14="http://schemas.microsoft.com/office/drawing/2010/main" val="0"/>
              </a:ext>
            </a:extLst>
          </a:blip>
          <a:srcRect l="-677" t="12741" r="2024" b="9033"/>
          <a:stretch/>
        </p:blipFill>
        <p:spPr>
          <a:xfrm>
            <a:off x="1235615" y="1288975"/>
            <a:ext cx="9088581" cy="4957517"/>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 xmlns:p14="http://schemas.microsoft.com/office/powerpoint/2010/main" val="317861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Content Placeholder 4" descr="Graphical user interface, application, Word&#10;&#10;Description automatically generated">
            <a:extLst>
              <a:ext uri="{FF2B5EF4-FFF2-40B4-BE49-F238E27FC236}">
                <a16:creationId xmlns="" xmlns:a16="http://schemas.microsoft.com/office/drawing/2014/main" id="{CD799B78-43C6-4853-802D-920C4D481BD1}"/>
              </a:ext>
            </a:extLst>
          </p:cNvPr>
          <p:cNvPicPr>
            <a:picLocks noGrp="1" noChangeAspect="1"/>
          </p:cNvPicPr>
          <p:nvPr>
            <p:ph type="pic" idx="1"/>
          </p:nvPr>
        </p:nvPicPr>
        <p:blipFill rotWithShape="1">
          <a:blip r:embed="rId2">
            <a:extLst>
              <a:ext uri="{28A0092B-C50C-407E-A947-70E740481C1C}">
                <a14:useLocalDpi xmlns="" xmlns:a14="http://schemas.microsoft.com/office/drawing/2010/main" val="0"/>
              </a:ext>
            </a:extLst>
          </a:blip>
          <a:srcRect l="6683" t="22143" r="9391" b="7888"/>
          <a:stretch/>
        </p:blipFill>
        <p:spPr>
          <a:xfrm>
            <a:off x="3419130" y="1560443"/>
            <a:ext cx="4621627" cy="4651513"/>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sp>
        <p:nvSpPr>
          <p:cNvPr id="6" name="Text Placeholder 5">
            <a:extLst>
              <a:ext uri="{FF2B5EF4-FFF2-40B4-BE49-F238E27FC236}">
                <a16:creationId xmlns="" xmlns:a16="http://schemas.microsoft.com/office/drawing/2014/main" id="{7D12C897-9CAD-4623-BEE4-F2E7614B2DE8}"/>
              </a:ext>
            </a:extLst>
          </p:cNvPr>
          <p:cNvSpPr>
            <a:spLocks noGrp="1"/>
          </p:cNvSpPr>
          <p:nvPr>
            <p:ph type="body" sz="half" idx="2"/>
          </p:nvPr>
        </p:nvSpPr>
        <p:spPr>
          <a:xfrm>
            <a:off x="2983465" y="496036"/>
            <a:ext cx="6021388" cy="2048933"/>
          </a:xfrm>
        </p:spPr>
        <p:txBody>
          <a:bodyPr>
            <a:normAutofit/>
          </a:bodyPr>
          <a:lstStyle/>
          <a:p>
            <a:r>
              <a:rPr lang="en-IN" sz="2800" b="1" u="sng" dirty="0">
                <a:solidFill>
                  <a:schemeClr val="bg1">
                    <a:lumMod val="95000"/>
                    <a:lumOff val="5000"/>
                  </a:schemeClr>
                </a:solidFill>
              </a:rPr>
              <a:t>Lets see attribute information</a:t>
            </a:r>
          </a:p>
        </p:txBody>
      </p:sp>
    </p:spTree>
    <p:extLst>
      <p:ext uri="{BB962C8B-B14F-4D97-AF65-F5344CB8AC3E}">
        <p14:creationId xmlns="" xmlns:p14="http://schemas.microsoft.com/office/powerpoint/2010/main" val="3341482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 xmlns:a16="http://schemas.microsoft.com/office/drawing/2014/main" id="{D5D876B8-6BAC-4A89-8B78-949571EE002A}"/>
              </a:ext>
            </a:extLst>
          </p:cNvPr>
          <p:cNvPicPr>
            <a:picLocks noGrp="1" noChangeAspect="1"/>
          </p:cNvPicPr>
          <p:nvPr>
            <p:ph type="pic" idx="1"/>
          </p:nvPr>
        </p:nvPicPr>
        <p:blipFill rotWithShape="1">
          <a:blip r:embed="rId2">
            <a:extLst>
              <a:ext uri="{28A0092B-C50C-407E-A947-70E740481C1C}">
                <a14:useLocalDpi xmlns="" xmlns:a14="http://schemas.microsoft.com/office/drawing/2010/main" val="0"/>
              </a:ext>
            </a:extLst>
          </a:blip>
          <a:srcRect l="2715" t="17417" r="4140" b="4422"/>
          <a:stretch/>
        </p:blipFill>
        <p:spPr>
          <a:xfrm>
            <a:off x="3533360" y="1570382"/>
            <a:ext cx="4005470" cy="4739229"/>
          </a:xfrm>
          <a:prstGeom prst="rect">
            <a:avLst/>
          </a:prstGeom>
          <a:ln w="15875">
            <a:solidFill>
              <a:srgbClr val="FFFFFF">
                <a:alpha val="40000"/>
              </a:srgbClr>
            </a:solidFill>
          </a:ln>
          <a:effectLst>
            <a:innerShdw blurRad="57150" dist="38100" dir="14460000">
              <a:prstClr val="black">
                <a:alpha val="70000"/>
              </a:prstClr>
            </a:innerShdw>
          </a:effectLst>
        </p:spPr>
      </p:pic>
      <p:sp>
        <p:nvSpPr>
          <p:cNvPr id="6" name="Text Placeholder 5">
            <a:extLst>
              <a:ext uri="{FF2B5EF4-FFF2-40B4-BE49-F238E27FC236}">
                <a16:creationId xmlns="" xmlns:a16="http://schemas.microsoft.com/office/drawing/2014/main" id="{2CF7207F-A23A-4EA6-8797-5D341752D037}"/>
              </a:ext>
            </a:extLst>
          </p:cNvPr>
          <p:cNvSpPr>
            <a:spLocks noGrp="1"/>
          </p:cNvSpPr>
          <p:nvPr>
            <p:ph type="body" sz="half" idx="2"/>
          </p:nvPr>
        </p:nvSpPr>
        <p:spPr>
          <a:xfrm>
            <a:off x="1714499" y="496220"/>
            <a:ext cx="9824831" cy="2048933"/>
          </a:xfrm>
        </p:spPr>
        <p:txBody>
          <a:bodyPr>
            <a:normAutofit/>
          </a:bodyPr>
          <a:lstStyle/>
          <a:p>
            <a:r>
              <a:rPr lang="en-IN" sz="2400" b="1" u="sng" dirty="0">
                <a:solidFill>
                  <a:schemeClr val="bg1">
                    <a:lumMod val="95000"/>
                    <a:lumOff val="5000"/>
                  </a:schemeClr>
                </a:solidFill>
              </a:rPr>
              <a:t>Lets see shape of dataset and check their datatypes</a:t>
            </a:r>
          </a:p>
        </p:txBody>
      </p:sp>
    </p:spTree>
    <p:extLst>
      <p:ext uri="{BB962C8B-B14F-4D97-AF65-F5344CB8AC3E}">
        <p14:creationId xmlns="" xmlns:p14="http://schemas.microsoft.com/office/powerpoint/2010/main" val="686718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 xmlns:a16="http://schemas.microsoft.com/office/drawing/2014/main" id="{124D9F5B-C72B-41EE-97C2-D3600B6271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pic>
        <p:nvPicPr>
          <p:cNvPr id="5" name="Picture 4" descr="Table, Word&#10;&#10;Description automatically generated">
            <a:extLst>
              <a:ext uri="{FF2B5EF4-FFF2-40B4-BE49-F238E27FC236}">
                <a16:creationId xmlns="" xmlns:a16="http://schemas.microsoft.com/office/drawing/2014/main" id="{46683E89-22B7-4A99-8455-125D371695F0}"/>
              </a:ext>
            </a:extLst>
          </p:cNvPr>
          <p:cNvPicPr>
            <a:picLocks noChangeAspect="1"/>
          </p:cNvPicPr>
          <p:nvPr/>
        </p:nvPicPr>
        <p:blipFill rotWithShape="1">
          <a:blip r:embed="rId2">
            <a:extLst>
              <a:ext uri="{28A0092B-C50C-407E-A947-70E740481C1C}">
                <a14:useLocalDpi xmlns="" xmlns:a14="http://schemas.microsoft.com/office/drawing/2010/main" val="0"/>
              </a:ext>
            </a:extLst>
          </a:blip>
          <a:srcRect t="19076" r="10667" b="5233"/>
          <a:stretch/>
        </p:blipFill>
        <p:spPr>
          <a:xfrm>
            <a:off x="3780831" y="1151358"/>
            <a:ext cx="3973947" cy="5063286"/>
          </a:xfrm>
          <a:prstGeom prst="rect">
            <a:avLst/>
          </a:prstGeom>
          <a:effectLst>
            <a:innerShdw blurRad="57150" dist="38100" dir="14460000">
              <a:prstClr val="black">
                <a:alpha val="70000"/>
              </a:prstClr>
            </a:innerShdw>
          </a:effectLst>
        </p:spPr>
      </p:pic>
      <p:sp>
        <p:nvSpPr>
          <p:cNvPr id="3" name="Content Placeholder 2">
            <a:extLst>
              <a:ext uri="{FF2B5EF4-FFF2-40B4-BE49-F238E27FC236}">
                <a16:creationId xmlns="" xmlns:a16="http://schemas.microsoft.com/office/drawing/2014/main" id="{57F0A70B-5CBB-465D-81FF-21796A693824}"/>
              </a:ext>
            </a:extLst>
          </p:cNvPr>
          <p:cNvSpPr>
            <a:spLocks noGrp="1"/>
          </p:cNvSpPr>
          <p:nvPr>
            <p:ph idx="1"/>
          </p:nvPr>
        </p:nvSpPr>
        <p:spPr>
          <a:xfrm>
            <a:off x="3016527" y="165896"/>
            <a:ext cx="9747803" cy="1092201"/>
          </a:xfrm>
        </p:spPr>
        <p:txBody>
          <a:bodyPr vert="horz" lIns="91440" tIns="45720" rIns="91440" bIns="45720" rtlCol="0">
            <a:normAutofit/>
          </a:bodyPr>
          <a:lstStyle/>
          <a:p>
            <a:pPr marL="0" indent="0">
              <a:buNone/>
            </a:pPr>
            <a:r>
              <a:rPr lang="en-US" sz="2400" b="1" u="sng" dirty="0">
                <a:solidFill>
                  <a:schemeClr val="tx1">
                    <a:lumMod val="95000"/>
                    <a:lumOff val="5000"/>
                  </a:schemeClr>
                </a:solidFill>
              </a:rPr>
              <a:t>Checking Null Values in the Dataset</a:t>
            </a:r>
          </a:p>
        </p:txBody>
      </p:sp>
      <p:grpSp>
        <p:nvGrpSpPr>
          <p:cNvPr id="11" name="Group 14">
            <a:extLst>
              <a:ext uri="{FF2B5EF4-FFF2-40B4-BE49-F238E27FC236}">
                <a16:creationId xmlns="" xmlns:a16="http://schemas.microsoft.com/office/drawing/2014/main" id="{0180A64C-1862-4B1B-8953-FA96DEE4C44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9206969" y="2963333"/>
            <a:ext cx="2981858" cy="3208867"/>
            <a:chOff x="9206969" y="2963333"/>
            <a:chExt cx="2981858" cy="3208867"/>
          </a:xfrm>
        </p:grpSpPr>
        <p:cxnSp>
          <p:nvCxnSpPr>
            <p:cNvPr id="12" name="Straight Connector 15">
              <a:extLst>
                <a:ext uri="{FF2B5EF4-FFF2-40B4-BE49-F238E27FC236}">
                  <a16:creationId xmlns="" xmlns:a16="http://schemas.microsoft.com/office/drawing/2014/main" id="{52859A51-B3CA-4126-956F-D0DCCBA2129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1" name="Straight Connector 16">
              <a:extLst>
                <a:ext uri="{FF2B5EF4-FFF2-40B4-BE49-F238E27FC236}">
                  <a16:creationId xmlns="" xmlns:a16="http://schemas.microsoft.com/office/drawing/2014/main" id="{1ECA05ED-FBC3-48F4-8E6D-AB89EC6081C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 xmlns:a16="http://schemas.microsoft.com/office/drawing/2014/main" id="{5EE24CC5-F080-45A3-B2B4-59A7BCA5AB4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 xmlns:a16="http://schemas.microsoft.com/office/drawing/2014/main" id="{B3EC6EC2-2351-427C-90C2-F107915733B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 xmlns:a16="http://schemas.microsoft.com/office/drawing/2014/main" id="{D524D87A-9540-4F77-B006-823176623BD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 xmlns:p14="http://schemas.microsoft.com/office/powerpoint/2010/main" val="303830270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44327C17-DB85-4B8C-8C52-99AC4A601316}"/>
              </a:ext>
            </a:extLst>
          </p:cNvPr>
          <p:cNvSpPr>
            <a:spLocks noGrp="1"/>
          </p:cNvSpPr>
          <p:nvPr>
            <p:ph type="body" sz="quarter" idx="4294967295"/>
          </p:nvPr>
        </p:nvSpPr>
        <p:spPr>
          <a:xfrm>
            <a:off x="3283527" y="-187035"/>
            <a:ext cx="8304213" cy="1738746"/>
          </a:xfrm>
        </p:spPr>
        <p:txBody>
          <a:bodyPr/>
          <a:lstStyle/>
          <a:p>
            <a:r>
              <a:rPr lang="en-IN" b="1" u="sng" dirty="0">
                <a:solidFill>
                  <a:schemeClr val="bg1">
                    <a:lumMod val="95000"/>
                    <a:lumOff val="5000"/>
                  </a:schemeClr>
                </a:solidFill>
              </a:rPr>
              <a:t>Lets do some Data Pre-processing</a:t>
            </a:r>
          </a:p>
        </p:txBody>
      </p:sp>
      <p:pic>
        <p:nvPicPr>
          <p:cNvPr id="16" name="Content Placeholder 15" descr="A picture containing graphical user interface&#10;&#10;Description automatically generated">
            <a:extLst>
              <a:ext uri="{FF2B5EF4-FFF2-40B4-BE49-F238E27FC236}">
                <a16:creationId xmlns="" xmlns:a16="http://schemas.microsoft.com/office/drawing/2014/main" id="{5FBD15C3-A1A4-4524-A45B-1ECB1E01FD75}"/>
              </a:ext>
            </a:extLst>
          </p:cNvPr>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t="17347" b="14034"/>
          <a:stretch/>
        </p:blipFill>
        <p:spPr>
          <a:xfrm>
            <a:off x="1239188" y="1717964"/>
            <a:ext cx="9069388" cy="2466110"/>
          </a:xfrm>
        </p:spPr>
      </p:pic>
      <p:sp>
        <p:nvSpPr>
          <p:cNvPr id="17" name="Rectangle 16">
            <a:extLst>
              <a:ext uri="{FF2B5EF4-FFF2-40B4-BE49-F238E27FC236}">
                <a16:creationId xmlns="" xmlns:a16="http://schemas.microsoft.com/office/drawing/2014/main" id="{C8937C31-2D96-4143-98A5-1B77D39C994A}"/>
              </a:ext>
            </a:extLst>
          </p:cNvPr>
          <p:cNvSpPr/>
          <p:nvPr/>
        </p:nvSpPr>
        <p:spPr>
          <a:xfrm>
            <a:off x="1648691" y="4858711"/>
            <a:ext cx="8250382" cy="1754326"/>
          </a:xfrm>
          <a:prstGeom prst="rect">
            <a:avLst/>
          </a:prstGeom>
        </p:spPr>
        <p:txBody>
          <a:bodyPr wrap="square">
            <a:spAutoFit/>
          </a:bodyPr>
          <a:lstStyle/>
          <a:p>
            <a:r>
              <a:rPr lang="en-US" dirty="0" smtClean="0">
                <a:solidFill>
                  <a:srgbClr val="92D050"/>
                </a:solidFill>
              </a:rPr>
              <a:t> Data </a:t>
            </a:r>
            <a:r>
              <a:rPr lang="en-US" dirty="0">
                <a:solidFill>
                  <a:srgbClr val="92D050"/>
                </a:solidFill>
              </a:rPr>
              <a:t>set contains </a:t>
            </a:r>
            <a:r>
              <a:rPr lang="en-US" dirty="0" smtClean="0">
                <a:solidFill>
                  <a:srgbClr val="92D050"/>
                </a:solidFill>
              </a:rPr>
              <a:t>p date </a:t>
            </a:r>
            <a:r>
              <a:rPr lang="en-US" dirty="0">
                <a:solidFill>
                  <a:srgbClr val="92D050"/>
                </a:solidFill>
              </a:rPr>
              <a:t>in format of year ,month and date. We will split the </a:t>
            </a:r>
            <a:r>
              <a:rPr lang="en-US" dirty="0" smtClean="0">
                <a:solidFill>
                  <a:srgbClr val="92D050"/>
                </a:solidFill>
              </a:rPr>
              <a:t>p date </a:t>
            </a:r>
            <a:r>
              <a:rPr lang="en-US" dirty="0">
                <a:solidFill>
                  <a:srgbClr val="92D050"/>
                </a:solidFill>
              </a:rPr>
              <a:t>column for further analysis.</a:t>
            </a:r>
          </a:p>
          <a:p>
            <a:r>
              <a:rPr lang="en-US" dirty="0" smtClean="0">
                <a:solidFill>
                  <a:srgbClr val="92D050"/>
                </a:solidFill>
              </a:rPr>
              <a:t>After </a:t>
            </a:r>
            <a:r>
              <a:rPr lang="en-US" dirty="0">
                <a:solidFill>
                  <a:srgbClr val="92D050"/>
                </a:solidFill>
              </a:rPr>
              <a:t>checking the unique values of each column we can see that year count is only one </a:t>
            </a:r>
            <a:r>
              <a:rPr lang="en-US" dirty="0" smtClean="0">
                <a:solidFill>
                  <a:srgbClr val="92D050"/>
                </a:solidFill>
              </a:rPr>
              <a:t>so </a:t>
            </a:r>
            <a:r>
              <a:rPr lang="en-US" dirty="0">
                <a:solidFill>
                  <a:srgbClr val="92D050"/>
                </a:solidFill>
              </a:rPr>
              <a:t>we will drop </a:t>
            </a:r>
            <a:r>
              <a:rPr lang="en-US" dirty="0" smtClean="0">
                <a:solidFill>
                  <a:srgbClr val="92D050"/>
                </a:solidFill>
              </a:rPr>
              <a:t>p date </a:t>
            </a:r>
            <a:r>
              <a:rPr lang="en-US" dirty="0">
                <a:solidFill>
                  <a:srgbClr val="92D050"/>
                </a:solidFill>
              </a:rPr>
              <a:t>, year  and unnamed as it is of no use.</a:t>
            </a:r>
          </a:p>
          <a:p>
            <a:endParaRPr lang="en-US" dirty="0"/>
          </a:p>
        </p:txBody>
      </p:sp>
    </p:spTree>
    <p:extLst>
      <p:ext uri="{BB962C8B-B14F-4D97-AF65-F5344CB8AC3E}">
        <p14:creationId xmlns="" xmlns:p14="http://schemas.microsoft.com/office/powerpoint/2010/main" val="378750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 xmlns:a16="http://schemas.microsoft.com/office/drawing/2014/main" id="{9A06660E-4504-4F1A-A770-1B36AC5B40C3}"/>
              </a:ext>
            </a:extLst>
          </p:cNvPr>
          <p:cNvSpPr>
            <a:spLocks noGrp="1"/>
          </p:cNvSpPr>
          <p:nvPr>
            <p:ph sz="half" idx="2"/>
          </p:nvPr>
        </p:nvSpPr>
        <p:spPr>
          <a:xfrm>
            <a:off x="1616731" y="3911047"/>
            <a:ext cx="8958538" cy="2407663"/>
          </a:xfrm>
        </p:spPr>
        <p:txBody>
          <a:bodyPr/>
          <a:lstStyle/>
          <a:p>
            <a:r>
              <a:rPr lang="en-US" dirty="0">
                <a:solidFill>
                  <a:srgbClr val="92D050"/>
                </a:solidFill>
              </a:rPr>
              <a:t>As we can see in observation the data set in unbalance. The Defaulters are very less as compared to non-Defaulters.</a:t>
            </a:r>
            <a:endParaRPr lang="en-IN" dirty="0">
              <a:solidFill>
                <a:srgbClr val="92D050"/>
              </a:solidFill>
            </a:endParaRPr>
          </a:p>
        </p:txBody>
      </p:sp>
      <p:pic>
        <p:nvPicPr>
          <p:cNvPr id="11" name="Picture 10" descr="Graphical user interface, application, table&#10;&#10;Description automatically generated">
            <a:extLst>
              <a:ext uri="{FF2B5EF4-FFF2-40B4-BE49-F238E27FC236}">
                <a16:creationId xmlns="" xmlns:a16="http://schemas.microsoft.com/office/drawing/2014/main" id="{9683291E-6970-447F-A14B-2544CF5F4A52}"/>
              </a:ext>
            </a:extLst>
          </p:cNvPr>
          <p:cNvPicPr>
            <a:picLocks noChangeAspect="1"/>
          </p:cNvPicPr>
          <p:nvPr/>
        </p:nvPicPr>
        <p:blipFill rotWithShape="1">
          <a:blip r:embed="rId2">
            <a:extLst>
              <a:ext uri="{28A0092B-C50C-407E-A947-70E740481C1C}">
                <a14:useLocalDpi xmlns="" xmlns:a14="http://schemas.microsoft.com/office/drawing/2010/main" val="0"/>
              </a:ext>
            </a:extLst>
          </a:blip>
          <a:srcRect l="7882" t="23793" r="10806" b="13478"/>
          <a:stretch/>
        </p:blipFill>
        <p:spPr>
          <a:xfrm>
            <a:off x="2652460" y="599795"/>
            <a:ext cx="6165273" cy="3685310"/>
          </a:xfrm>
          <a:prstGeom prst="rect">
            <a:avLst/>
          </a:prstGeom>
        </p:spPr>
      </p:pic>
      <p:sp>
        <p:nvSpPr>
          <p:cNvPr id="16" name="Content Placeholder 15">
            <a:extLst>
              <a:ext uri="{FF2B5EF4-FFF2-40B4-BE49-F238E27FC236}">
                <a16:creationId xmlns="" xmlns:a16="http://schemas.microsoft.com/office/drawing/2014/main" id="{24E046A4-663E-48AA-B998-2ADC6B0059D4}"/>
              </a:ext>
            </a:extLst>
          </p:cNvPr>
          <p:cNvSpPr>
            <a:spLocks noGrp="1"/>
          </p:cNvSpPr>
          <p:nvPr>
            <p:ph sz="half" idx="1"/>
          </p:nvPr>
        </p:nvSpPr>
        <p:spPr>
          <a:xfrm>
            <a:off x="3372746" y="-121663"/>
            <a:ext cx="4937655" cy="1063487"/>
          </a:xfrm>
        </p:spPr>
        <p:txBody>
          <a:bodyPr/>
          <a:lstStyle/>
          <a:p>
            <a:r>
              <a:rPr lang="en-IN" b="1" u="sng" dirty="0">
                <a:solidFill>
                  <a:schemeClr val="bg1">
                    <a:lumMod val="95000"/>
                    <a:lumOff val="5000"/>
                  </a:schemeClr>
                </a:solidFill>
              </a:rPr>
              <a:t>Data Visualization and Analysis</a:t>
            </a:r>
          </a:p>
        </p:txBody>
      </p:sp>
    </p:spTree>
    <p:extLst>
      <p:ext uri="{BB962C8B-B14F-4D97-AF65-F5344CB8AC3E}">
        <p14:creationId xmlns="" xmlns:p14="http://schemas.microsoft.com/office/powerpoint/2010/main" val="112270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Graphical user interface&#10;&#10;Description automatically generated">
            <a:extLst>
              <a:ext uri="{FF2B5EF4-FFF2-40B4-BE49-F238E27FC236}">
                <a16:creationId xmlns="" xmlns:a16="http://schemas.microsoft.com/office/drawing/2014/main" id="{2411A40B-B383-4888-9C91-AACE9954B507}"/>
              </a:ext>
            </a:extLst>
          </p:cNvPr>
          <p:cNvPicPr>
            <a:picLocks noGrp="1" noChangeAspect="1"/>
          </p:cNvPicPr>
          <p:nvPr>
            <p:ph idx="1"/>
          </p:nvPr>
        </p:nvPicPr>
        <p:blipFill rotWithShape="1">
          <a:blip r:embed="rId2">
            <a:extLst>
              <a:ext uri="{28A0092B-C50C-407E-A947-70E740481C1C}">
                <a14:useLocalDpi xmlns="" xmlns:a14="http://schemas.microsoft.com/office/drawing/2010/main" val="0"/>
              </a:ext>
            </a:extLst>
          </a:blip>
          <a:srcRect t="21139" r="12202" b="15702"/>
          <a:stretch/>
        </p:blipFill>
        <p:spPr>
          <a:xfrm>
            <a:off x="2017644" y="670891"/>
            <a:ext cx="7812156" cy="5208858"/>
          </a:xfrm>
        </p:spPr>
      </p:pic>
      <p:sp>
        <p:nvSpPr>
          <p:cNvPr id="9" name="Text Placeholder 8">
            <a:extLst>
              <a:ext uri="{FF2B5EF4-FFF2-40B4-BE49-F238E27FC236}">
                <a16:creationId xmlns="" xmlns:a16="http://schemas.microsoft.com/office/drawing/2014/main" id="{047DAF83-FD62-4F9D-B4A2-426F7ED0459E}"/>
              </a:ext>
            </a:extLst>
          </p:cNvPr>
          <p:cNvSpPr>
            <a:spLocks noGrp="1"/>
          </p:cNvSpPr>
          <p:nvPr>
            <p:ph type="body" sz="half" idx="2"/>
          </p:nvPr>
        </p:nvSpPr>
        <p:spPr>
          <a:xfrm>
            <a:off x="2642220" y="256835"/>
            <a:ext cx="8897110" cy="2091267"/>
          </a:xfrm>
        </p:spPr>
        <p:txBody>
          <a:bodyPr/>
          <a:lstStyle/>
          <a:p>
            <a:r>
              <a:rPr lang="en-US" dirty="0">
                <a:solidFill>
                  <a:schemeClr val="bg1">
                    <a:lumMod val="95000"/>
                    <a:lumOff val="5000"/>
                  </a:schemeClr>
                </a:solidFill>
              </a:rPr>
              <a:t>In the observation we can see that majority of the users have taken 1 loan in 30 days</a:t>
            </a:r>
            <a:endParaRPr lang="en-IN" dirty="0">
              <a:solidFill>
                <a:schemeClr val="bg1">
                  <a:lumMod val="95000"/>
                  <a:lumOff val="5000"/>
                </a:schemeClr>
              </a:solidFill>
            </a:endParaRPr>
          </a:p>
        </p:txBody>
      </p:sp>
    </p:spTree>
    <p:extLst>
      <p:ext uri="{BB962C8B-B14F-4D97-AF65-F5344CB8AC3E}">
        <p14:creationId xmlns="" xmlns:p14="http://schemas.microsoft.com/office/powerpoint/2010/main" val="92126934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121</TotalTime>
  <Words>814</Words>
  <Application>Microsoft Office PowerPoint</Application>
  <PresentationFormat>Custom</PresentationFormat>
  <Paragraphs>60</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Slice</vt:lpstr>
      <vt:lpstr>Micro Credit Defaulter project</vt:lpstr>
      <vt:lpstr>Problem  Statement </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verma.shikha105@outlook.com</dc:creator>
  <cp:lastModifiedBy>LENOVO</cp:lastModifiedBy>
  <cp:revision>14</cp:revision>
  <dcterms:created xsi:type="dcterms:W3CDTF">2020-11-26T18:10:29Z</dcterms:created>
  <dcterms:modified xsi:type="dcterms:W3CDTF">2021-11-24T19:34:43Z</dcterms:modified>
</cp:coreProperties>
</file>